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80" r:id="rId5"/>
    <p:sldId id="259" r:id="rId6"/>
    <p:sldId id="260" r:id="rId7"/>
    <p:sldId id="286" r:id="rId8"/>
    <p:sldId id="289" r:id="rId9"/>
    <p:sldId id="293" r:id="rId10"/>
    <p:sldId id="292" r:id="rId11"/>
    <p:sldId id="290" r:id="rId12"/>
    <p:sldId id="273" r:id="rId13"/>
    <p:sldId id="266" r:id="rId14"/>
    <p:sldId id="262" r:id="rId15"/>
    <p:sldId id="275" r:id="rId16"/>
    <p:sldId id="274" r:id="rId17"/>
    <p:sldId id="279" r:id="rId18"/>
    <p:sldId id="284" r:id="rId19"/>
    <p:sldId id="283" r:id="rId20"/>
    <p:sldId id="263" r:id="rId21"/>
    <p:sldId id="268" r:id="rId22"/>
    <p:sldId id="288" r:id="rId23"/>
    <p:sldId id="267" r:id="rId24"/>
    <p:sldId id="269" r:id="rId25"/>
    <p:sldId id="287" r:id="rId26"/>
  </p:sldIdLst>
  <p:sldSz cx="12192000" cy="6858000"/>
  <p:notesSz cx="6858000" cy="9144000"/>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1" d="100"/>
          <a:sy n="81" d="100"/>
        </p:scale>
        <p:origin x="120" y="4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t-E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t-EE"/>
          </a:p>
        </p:txBody>
      </p:sp>
      <p:sp>
        <p:nvSpPr>
          <p:cNvPr id="4" name="Date Placeholder 3"/>
          <p:cNvSpPr>
            <a:spLocks noGrp="1"/>
          </p:cNvSpPr>
          <p:nvPr>
            <p:ph type="dt" sz="half" idx="10"/>
          </p:nvPr>
        </p:nvSpPr>
        <p:spPr/>
        <p:txBody>
          <a:bodyPr/>
          <a:lstStyle/>
          <a:p>
            <a:fld id="{3EF256B2-6027-439F-A0D4-19DF68BDB017}" type="datetimeFigureOut">
              <a:rPr lang="et-EE" smtClean="0"/>
              <a:t>22.10.2021</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66059DB2-5E85-4031-A093-98E75619CB17}" type="slidenum">
              <a:rPr lang="et-EE" smtClean="0"/>
              <a:t>‹#›</a:t>
            </a:fld>
            <a:endParaRPr lang="et-EE"/>
          </a:p>
        </p:txBody>
      </p:sp>
    </p:spTree>
    <p:extLst>
      <p:ext uri="{BB962C8B-B14F-4D97-AF65-F5344CB8AC3E}">
        <p14:creationId xmlns:p14="http://schemas.microsoft.com/office/powerpoint/2010/main" val="4176646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10"/>
          </p:nvPr>
        </p:nvSpPr>
        <p:spPr/>
        <p:txBody>
          <a:bodyPr/>
          <a:lstStyle/>
          <a:p>
            <a:fld id="{3EF256B2-6027-439F-A0D4-19DF68BDB017}" type="datetimeFigureOut">
              <a:rPr lang="et-EE" smtClean="0"/>
              <a:t>22.10.2021</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66059DB2-5E85-4031-A093-98E75619CB17}" type="slidenum">
              <a:rPr lang="et-EE" smtClean="0"/>
              <a:t>‹#›</a:t>
            </a:fld>
            <a:endParaRPr lang="et-EE"/>
          </a:p>
        </p:txBody>
      </p:sp>
    </p:spTree>
    <p:extLst>
      <p:ext uri="{BB962C8B-B14F-4D97-AF65-F5344CB8AC3E}">
        <p14:creationId xmlns:p14="http://schemas.microsoft.com/office/powerpoint/2010/main" val="2029902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t-E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EF256B2-6027-439F-A0D4-19DF68BDB017}" type="datetimeFigureOut">
              <a:rPr lang="et-EE" smtClean="0"/>
              <a:t>22.10.2021</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66059DB2-5E85-4031-A093-98E75619CB17}" type="slidenum">
              <a:rPr lang="et-EE" smtClean="0"/>
              <a:t>‹#›</a:t>
            </a:fld>
            <a:endParaRPr lang="et-EE"/>
          </a:p>
        </p:txBody>
      </p:sp>
    </p:spTree>
    <p:extLst>
      <p:ext uri="{BB962C8B-B14F-4D97-AF65-F5344CB8AC3E}">
        <p14:creationId xmlns:p14="http://schemas.microsoft.com/office/powerpoint/2010/main" val="417477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5" name="Date Placeholder 4"/>
          <p:cNvSpPr>
            <a:spLocks noGrp="1"/>
          </p:cNvSpPr>
          <p:nvPr>
            <p:ph type="dt" sz="half" idx="10"/>
          </p:nvPr>
        </p:nvSpPr>
        <p:spPr/>
        <p:txBody>
          <a:bodyPr/>
          <a:lstStyle/>
          <a:p>
            <a:fld id="{3EF256B2-6027-439F-A0D4-19DF68BDB017}" type="datetimeFigureOut">
              <a:rPr lang="et-EE" smtClean="0"/>
              <a:t>22.10.2021</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66059DB2-5E85-4031-A093-98E75619CB17}" type="slidenum">
              <a:rPr lang="et-EE" smtClean="0"/>
              <a:t>‹#›</a:t>
            </a:fld>
            <a:endParaRPr lang="et-EE"/>
          </a:p>
        </p:txBody>
      </p:sp>
    </p:spTree>
    <p:extLst>
      <p:ext uri="{BB962C8B-B14F-4D97-AF65-F5344CB8AC3E}">
        <p14:creationId xmlns:p14="http://schemas.microsoft.com/office/powerpoint/2010/main" val="2580759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t-E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7" name="Date Placeholder 6"/>
          <p:cNvSpPr>
            <a:spLocks noGrp="1"/>
          </p:cNvSpPr>
          <p:nvPr>
            <p:ph type="dt" sz="half" idx="10"/>
          </p:nvPr>
        </p:nvSpPr>
        <p:spPr/>
        <p:txBody>
          <a:bodyPr/>
          <a:lstStyle/>
          <a:p>
            <a:fld id="{3EF256B2-6027-439F-A0D4-19DF68BDB017}" type="datetimeFigureOut">
              <a:rPr lang="et-EE" smtClean="0"/>
              <a:t>22.10.2021</a:t>
            </a:fld>
            <a:endParaRPr lang="et-EE"/>
          </a:p>
        </p:txBody>
      </p:sp>
      <p:sp>
        <p:nvSpPr>
          <p:cNvPr id="8" name="Footer Placeholder 7"/>
          <p:cNvSpPr>
            <a:spLocks noGrp="1"/>
          </p:cNvSpPr>
          <p:nvPr>
            <p:ph type="ftr" sz="quarter" idx="11"/>
          </p:nvPr>
        </p:nvSpPr>
        <p:spPr/>
        <p:txBody>
          <a:bodyPr/>
          <a:lstStyle/>
          <a:p>
            <a:endParaRPr lang="et-EE"/>
          </a:p>
        </p:txBody>
      </p:sp>
      <p:sp>
        <p:nvSpPr>
          <p:cNvPr id="9" name="Slide Number Placeholder 8"/>
          <p:cNvSpPr>
            <a:spLocks noGrp="1"/>
          </p:cNvSpPr>
          <p:nvPr>
            <p:ph type="sldNum" sz="quarter" idx="12"/>
          </p:nvPr>
        </p:nvSpPr>
        <p:spPr/>
        <p:txBody>
          <a:bodyPr/>
          <a:lstStyle/>
          <a:p>
            <a:fld id="{66059DB2-5E85-4031-A093-98E75619CB17}" type="slidenum">
              <a:rPr lang="et-EE" smtClean="0"/>
              <a:t>‹#›</a:t>
            </a:fld>
            <a:endParaRPr lang="et-EE"/>
          </a:p>
        </p:txBody>
      </p:sp>
    </p:spTree>
    <p:extLst>
      <p:ext uri="{BB962C8B-B14F-4D97-AF65-F5344CB8AC3E}">
        <p14:creationId xmlns:p14="http://schemas.microsoft.com/office/powerpoint/2010/main" val="3140530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Date Placeholder 2"/>
          <p:cNvSpPr>
            <a:spLocks noGrp="1"/>
          </p:cNvSpPr>
          <p:nvPr>
            <p:ph type="dt" sz="half" idx="10"/>
          </p:nvPr>
        </p:nvSpPr>
        <p:spPr/>
        <p:txBody>
          <a:bodyPr/>
          <a:lstStyle/>
          <a:p>
            <a:fld id="{3EF256B2-6027-439F-A0D4-19DF68BDB017}" type="datetimeFigureOut">
              <a:rPr lang="et-EE" smtClean="0"/>
              <a:t>22.10.2021</a:t>
            </a:fld>
            <a:endParaRPr lang="et-EE"/>
          </a:p>
        </p:txBody>
      </p:sp>
      <p:sp>
        <p:nvSpPr>
          <p:cNvPr id="4" name="Footer Placeholder 3"/>
          <p:cNvSpPr>
            <a:spLocks noGrp="1"/>
          </p:cNvSpPr>
          <p:nvPr>
            <p:ph type="ftr" sz="quarter" idx="11"/>
          </p:nvPr>
        </p:nvSpPr>
        <p:spPr/>
        <p:txBody>
          <a:bodyPr/>
          <a:lstStyle/>
          <a:p>
            <a:endParaRPr lang="et-EE"/>
          </a:p>
        </p:txBody>
      </p:sp>
      <p:sp>
        <p:nvSpPr>
          <p:cNvPr id="5" name="Slide Number Placeholder 4"/>
          <p:cNvSpPr>
            <a:spLocks noGrp="1"/>
          </p:cNvSpPr>
          <p:nvPr>
            <p:ph type="sldNum" sz="quarter" idx="12"/>
          </p:nvPr>
        </p:nvSpPr>
        <p:spPr/>
        <p:txBody>
          <a:bodyPr/>
          <a:lstStyle/>
          <a:p>
            <a:fld id="{66059DB2-5E85-4031-A093-98E75619CB17}" type="slidenum">
              <a:rPr lang="et-EE" smtClean="0"/>
              <a:t>‹#›</a:t>
            </a:fld>
            <a:endParaRPr lang="et-EE"/>
          </a:p>
        </p:txBody>
      </p:sp>
    </p:spTree>
    <p:extLst>
      <p:ext uri="{BB962C8B-B14F-4D97-AF65-F5344CB8AC3E}">
        <p14:creationId xmlns:p14="http://schemas.microsoft.com/office/powerpoint/2010/main" val="2843730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F256B2-6027-439F-A0D4-19DF68BDB017}" type="datetimeFigureOut">
              <a:rPr lang="et-EE" smtClean="0"/>
              <a:t>22.10.2021</a:t>
            </a:fld>
            <a:endParaRPr lang="et-EE"/>
          </a:p>
        </p:txBody>
      </p:sp>
      <p:sp>
        <p:nvSpPr>
          <p:cNvPr id="3" name="Footer Placeholder 2"/>
          <p:cNvSpPr>
            <a:spLocks noGrp="1"/>
          </p:cNvSpPr>
          <p:nvPr>
            <p:ph type="ftr" sz="quarter" idx="11"/>
          </p:nvPr>
        </p:nvSpPr>
        <p:spPr/>
        <p:txBody>
          <a:bodyPr/>
          <a:lstStyle/>
          <a:p>
            <a:endParaRPr lang="et-EE"/>
          </a:p>
        </p:txBody>
      </p:sp>
      <p:sp>
        <p:nvSpPr>
          <p:cNvPr id="4" name="Slide Number Placeholder 3"/>
          <p:cNvSpPr>
            <a:spLocks noGrp="1"/>
          </p:cNvSpPr>
          <p:nvPr>
            <p:ph type="sldNum" sz="quarter" idx="12"/>
          </p:nvPr>
        </p:nvSpPr>
        <p:spPr/>
        <p:txBody>
          <a:bodyPr/>
          <a:lstStyle/>
          <a:p>
            <a:fld id="{66059DB2-5E85-4031-A093-98E75619CB17}" type="slidenum">
              <a:rPr lang="et-EE" smtClean="0"/>
              <a:t>‹#›</a:t>
            </a:fld>
            <a:endParaRPr lang="et-EE"/>
          </a:p>
        </p:txBody>
      </p:sp>
    </p:spTree>
    <p:extLst>
      <p:ext uri="{BB962C8B-B14F-4D97-AF65-F5344CB8AC3E}">
        <p14:creationId xmlns:p14="http://schemas.microsoft.com/office/powerpoint/2010/main" val="1408663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t-E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EF256B2-6027-439F-A0D4-19DF68BDB017}" type="datetimeFigureOut">
              <a:rPr lang="et-EE" smtClean="0"/>
              <a:t>22.10.2021</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66059DB2-5E85-4031-A093-98E75619CB17}" type="slidenum">
              <a:rPr lang="et-EE" smtClean="0"/>
              <a:t>‹#›</a:t>
            </a:fld>
            <a:endParaRPr lang="et-EE"/>
          </a:p>
        </p:txBody>
      </p:sp>
    </p:spTree>
    <p:extLst>
      <p:ext uri="{BB962C8B-B14F-4D97-AF65-F5344CB8AC3E}">
        <p14:creationId xmlns:p14="http://schemas.microsoft.com/office/powerpoint/2010/main" val="3548713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t-E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t-E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EF256B2-6027-439F-A0D4-19DF68BDB017}" type="datetimeFigureOut">
              <a:rPr lang="et-EE" smtClean="0"/>
              <a:t>22.10.2021</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66059DB2-5E85-4031-A093-98E75619CB17}" type="slidenum">
              <a:rPr lang="et-EE" smtClean="0"/>
              <a:t>‹#›</a:t>
            </a:fld>
            <a:endParaRPr lang="et-EE"/>
          </a:p>
        </p:txBody>
      </p:sp>
    </p:spTree>
    <p:extLst>
      <p:ext uri="{BB962C8B-B14F-4D97-AF65-F5344CB8AC3E}">
        <p14:creationId xmlns:p14="http://schemas.microsoft.com/office/powerpoint/2010/main" val="941664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t-EE"/>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10"/>
          </p:nvPr>
        </p:nvSpPr>
        <p:spPr/>
        <p:txBody>
          <a:bodyPr/>
          <a:lstStyle/>
          <a:p>
            <a:fld id="{3EF256B2-6027-439F-A0D4-19DF68BDB017}" type="datetimeFigureOut">
              <a:rPr lang="et-EE" smtClean="0"/>
              <a:t>22.10.2021</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66059DB2-5E85-4031-A093-98E75619CB17}" type="slidenum">
              <a:rPr lang="et-EE" smtClean="0"/>
              <a:t>‹#›</a:t>
            </a:fld>
            <a:endParaRPr lang="et-EE"/>
          </a:p>
        </p:txBody>
      </p:sp>
    </p:spTree>
    <p:extLst>
      <p:ext uri="{BB962C8B-B14F-4D97-AF65-F5344CB8AC3E}">
        <p14:creationId xmlns:p14="http://schemas.microsoft.com/office/powerpoint/2010/main" val="3214633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t-E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10"/>
          </p:nvPr>
        </p:nvSpPr>
        <p:spPr/>
        <p:txBody>
          <a:bodyPr/>
          <a:lstStyle/>
          <a:p>
            <a:fld id="{3EF256B2-6027-439F-A0D4-19DF68BDB017}" type="datetimeFigureOut">
              <a:rPr lang="et-EE" smtClean="0"/>
              <a:t>22.10.2021</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66059DB2-5E85-4031-A093-98E75619CB17}" type="slidenum">
              <a:rPr lang="et-EE" smtClean="0"/>
              <a:t>‹#›</a:t>
            </a:fld>
            <a:endParaRPr lang="et-EE"/>
          </a:p>
        </p:txBody>
      </p:sp>
    </p:spTree>
    <p:extLst>
      <p:ext uri="{BB962C8B-B14F-4D97-AF65-F5344CB8AC3E}">
        <p14:creationId xmlns:p14="http://schemas.microsoft.com/office/powerpoint/2010/main" val="1428058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t-E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t-E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F256B2-6027-439F-A0D4-19DF68BDB017}" type="datetimeFigureOut">
              <a:rPr lang="et-EE" smtClean="0"/>
              <a:t>22.10.2021</a:t>
            </a:fld>
            <a:endParaRPr lang="et-E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t-E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059DB2-5E85-4031-A093-98E75619CB17}" type="slidenum">
              <a:rPr lang="et-EE" smtClean="0"/>
              <a:t>‹#›</a:t>
            </a:fld>
            <a:endParaRPr lang="et-EE"/>
          </a:p>
        </p:txBody>
      </p:sp>
    </p:spTree>
    <p:extLst>
      <p:ext uri="{BB962C8B-B14F-4D97-AF65-F5344CB8AC3E}">
        <p14:creationId xmlns:p14="http://schemas.microsoft.com/office/powerpoint/2010/main" val="2206970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cid:image001.jpg@01D6CF04.7A3A2CA0"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l.facebook.com/l.php?u=https://dashboard.elering.ee/et?fbclid%3DIwAR0ZvAV9y-p5oL1BjEio3-UqwRfIqJ0dJ9aoXclYdPI2oK4Xs9bCJgUGhBs&amp;h=AT0QYBgv7DtxS2VPzPds6xkNQsiz8E90wg28VuNZuXn7DuhMogtSqaPyCjq6XR_-RzqN9C_oB31VCWz6mTzaK383ISYWwLr88V-b51I1zyUNfoHNf7SCej1TuigG41lAbJXF&amp;__tn__=-UK-R&amp;c%5b0%5d=AT052RZyPXkr_MSHhP2ME10F9XAO3DFNTEffyJjldeOK-uaWv9sck1DIVH-xXCvR5JMYjC37fSyM05ENnn1ckXipsKLyhesjz0IYQnmAtykjvVrEMvJivtzSeiLAr_y41yYLr1qmKgpRyWlPo9aTuw6RLU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3026943"/>
          </a:xfrm>
        </p:spPr>
        <p:txBody>
          <a:bodyPr>
            <a:normAutofit fontScale="90000"/>
          </a:bodyPr>
          <a:lstStyle/>
          <a:p>
            <a:r>
              <a:rPr lang="et-EE" b="1" i="1" dirty="0" smtClean="0">
                <a:solidFill>
                  <a:srgbClr val="0070C0"/>
                </a:solidFill>
                <a:latin typeface="Times New Roman" panose="02020603050405020304" pitchFamily="18" charset="0"/>
                <a:cs typeface="Times New Roman" panose="02020603050405020304" pitchFamily="18" charset="0"/>
              </a:rPr>
              <a:t>Energiapoliitika</a:t>
            </a:r>
            <a:br>
              <a:rPr lang="et-EE" b="1" i="1" dirty="0" smtClean="0">
                <a:solidFill>
                  <a:srgbClr val="0070C0"/>
                </a:solidFill>
                <a:latin typeface="Times New Roman" panose="02020603050405020304" pitchFamily="18" charset="0"/>
                <a:cs typeface="Times New Roman" panose="02020603050405020304" pitchFamily="18" charset="0"/>
              </a:rPr>
            </a:br>
            <a:r>
              <a:rPr lang="et-EE" b="1" i="1" dirty="0" smtClean="0">
                <a:solidFill>
                  <a:srgbClr val="0070C0"/>
                </a:solidFill>
                <a:latin typeface="Times New Roman" panose="02020603050405020304" pitchFamily="18" charset="0"/>
                <a:cs typeface="Times New Roman" panose="02020603050405020304" pitchFamily="18" charset="0"/>
              </a:rPr>
              <a:t>Energiamajandus</a:t>
            </a:r>
            <a:br>
              <a:rPr lang="et-EE" b="1" i="1" dirty="0" smtClean="0">
                <a:solidFill>
                  <a:srgbClr val="0070C0"/>
                </a:solidFill>
                <a:latin typeface="Times New Roman" panose="02020603050405020304" pitchFamily="18" charset="0"/>
                <a:cs typeface="Times New Roman" panose="02020603050405020304" pitchFamily="18" charset="0"/>
              </a:rPr>
            </a:br>
            <a:r>
              <a:rPr lang="et-EE" b="1" i="1" dirty="0" smtClean="0">
                <a:solidFill>
                  <a:srgbClr val="0070C0"/>
                </a:solidFill>
                <a:latin typeface="Times New Roman" panose="02020603050405020304" pitchFamily="18" charset="0"/>
                <a:cs typeface="Times New Roman" panose="02020603050405020304" pitchFamily="18" charset="0"/>
              </a:rPr>
              <a:t>Miks?   Kas?    Kuidas? …</a:t>
            </a:r>
            <a:r>
              <a:rPr lang="et-EE" dirty="0" smtClean="0"/>
              <a:t/>
            </a:r>
            <a:br>
              <a:rPr lang="et-EE" dirty="0" smtClean="0"/>
            </a:br>
            <a:endParaRPr lang="et-EE" dirty="0"/>
          </a:p>
        </p:txBody>
      </p:sp>
      <p:sp>
        <p:nvSpPr>
          <p:cNvPr id="3" name="Subtitle 2"/>
          <p:cNvSpPr>
            <a:spLocks noGrp="1"/>
          </p:cNvSpPr>
          <p:nvPr>
            <p:ph type="subTitle" idx="1"/>
          </p:nvPr>
        </p:nvSpPr>
        <p:spPr>
          <a:xfrm>
            <a:off x="1014984" y="4063042"/>
            <a:ext cx="9653016" cy="2199734"/>
          </a:xfrm>
        </p:spPr>
        <p:txBody>
          <a:bodyPr>
            <a:normAutofit fontScale="92500" lnSpcReduction="20000"/>
          </a:bodyPr>
          <a:lstStyle/>
          <a:p>
            <a:r>
              <a:rPr lang="et-EE" sz="2800" b="1" dirty="0" smtClean="0">
                <a:solidFill>
                  <a:srgbClr val="0070C0"/>
                </a:solidFill>
                <a:latin typeface="Times New Roman" panose="02020603050405020304" pitchFamily="18" charset="0"/>
                <a:cs typeface="Times New Roman" panose="02020603050405020304" pitchFamily="18" charset="0"/>
              </a:rPr>
              <a:t>Arvi Hamburg </a:t>
            </a:r>
          </a:p>
          <a:p>
            <a:r>
              <a:rPr lang="et-EE" sz="2800" i="1" dirty="0" smtClean="0">
                <a:solidFill>
                  <a:srgbClr val="0070C0"/>
                </a:solidFill>
                <a:latin typeface="Times New Roman" panose="02020603050405020304" pitchFamily="18" charset="0"/>
                <a:cs typeface="Times New Roman" panose="02020603050405020304" pitchFamily="18" charset="0"/>
              </a:rPr>
              <a:t>21. a. EE, 10 a. avalikus teenistuses, 11.a. EG ja 10 a. akadeemilises elus </a:t>
            </a:r>
          </a:p>
          <a:p>
            <a:r>
              <a:rPr lang="et-EE" sz="3600" b="1" dirty="0" smtClean="0">
                <a:solidFill>
                  <a:srgbClr val="0070C0"/>
                </a:solidFill>
                <a:latin typeface="Times New Roman" panose="02020603050405020304" pitchFamily="18" charset="0"/>
                <a:cs typeface="Times New Roman" panose="02020603050405020304" pitchFamily="18" charset="0"/>
              </a:rPr>
              <a:t>Riigikogu </a:t>
            </a:r>
          </a:p>
          <a:p>
            <a:r>
              <a:rPr lang="et-EE" sz="3600" b="1" dirty="0" smtClean="0">
                <a:solidFill>
                  <a:srgbClr val="0070C0"/>
                </a:solidFill>
                <a:latin typeface="Times New Roman" panose="02020603050405020304" pitchFamily="18" charset="0"/>
                <a:cs typeface="Times New Roman" panose="02020603050405020304" pitchFamily="18" charset="0"/>
              </a:rPr>
              <a:t>15.oktoober 2021</a:t>
            </a:r>
          </a:p>
          <a:p>
            <a:endParaRPr lang="et-EE" sz="36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0870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75486"/>
          </a:xfrm>
        </p:spPr>
        <p:txBody>
          <a:bodyPr>
            <a:normAutofit fontScale="90000"/>
          </a:bodyPr>
          <a:lstStyle/>
          <a:p>
            <a:r>
              <a:rPr lang="et-EE" b="1" i="1" dirty="0" smtClean="0">
                <a:solidFill>
                  <a:srgbClr val="0070C0"/>
                </a:solidFill>
                <a:latin typeface="Times New Roman" panose="02020603050405020304" pitchFamily="18" charset="0"/>
                <a:cs typeface="Times New Roman" panose="02020603050405020304" pitchFamily="18" charset="0"/>
              </a:rPr>
              <a:t>Taust</a:t>
            </a:r>
            <a:br>
              <a:rPr lang="et-EE" b="1" i="1" dirty="0" smtClean="0">
                <a:solidFill>
                  <a:srgbClr val="0070C0"/>
                </a:solidFill>
                <a:latin typeface="Times New Roman" panose="02020603050405020304" pitchFamily="18" charset="0"/>
                <a:cs typeface="Times New Roman" panose="02020603050405020304" pitchFamily="18" charset="0"/>
              </a:rPr>
            </a:br>
            <a:r>
              <a:rPr lang="et-EE" sz="2700" dirty="0" smtClean="0">
                <a:latin typeface="Times New Roman" panose="02020603050405020304" pitchFamily="18" charset="0"/>
                <a:cs typeface="Times New Roman" panose="02020603050405020304" pitchFamily="18" charset="0"/>
              </a:rPr>
              <a:t>(</a:t>
            </a:r>
            <a:r>
              <a:rPr lang="et-EE" sz="2700" dirty="0">
                <a:latin typeface="Times New Roman" panose="02020603050405020304" pitchFamily="18" charset="0"/>
                <a:cs typeface="Times New Roman" panose="02020603050405020304" pitchFamily="18" charset="0"/>
              </a:rPr>
              <a:t>IEA) hinnangul kasvas maailma </a:t>
            </a:r>
            <a:r>
              <a:rPr lang="et-EE" sz="2700" b="1" dirty="0">
                <a:latin typeface="Times New Roman" panose="02020603050405020304" pitchFamily="18" charset="0"/>
                <a:cs typeface="Times New Roman" panose="02020603050405020304" pitchFamily="18" charset="0"/>
              </a:rPr>
              <a:t>primaarenergia</a:t>
            </a:r>
            <a:r>
              <a:rPr lang="et-EE" sz="2700" dirty="0">
                <a:latin typeface="Times New Roman" panose="02020603050405020304" pitchFamily="18" charset="0"/>
                <a:cs typeface="Times New Roman" panose="02020603050405020304" pitchFamily="18" charset="0"/>
              </a:rPr>
              <a:t> tarve aastatel 1990-2018 keskmiselt </a:t>
            </a:r>
            <a:r>
              <a:rPr lang="et-EE" sz="2700" b="1" dirty="0">
                <a:latin typeface="Times New Roman" panose="02020603050405020304" pitchFamily="18" charset="0"/>
                <a:cs typeface="Times New Roman" panose="02020603050405020304" pitchFamily="18" charset="0"/>
              </a:rPr>
              <a:t>2,1 % aastas</a:t>
            </a:r>
            <a:r>
              <a:rPr lang="et-EE" sz="2700" dirty="0">
                <a:latin typeface="Times New Roman" panose="02020603050405020304" pitchFamily="18" charset="0"/>
                <a:cs typeface="Times New Roman" panose="02020603050405020304" pitchFamily="18" charset="0"/>
              </a:rPr>
              <a:t>, fossiilkütuste osatähtsus 2020. aastal oli </a:t>
            </a:r>
            <a:r>
              <a:rPr lang="et-EE" sz="2700" b="1" dirty="0">
                <a:latin typeface="Times New Roman" panose="02020603050405020304" pitchFamily="18" charset="0"/>
                <a:cs typeface="Times New Roman" panose="02020603050405020304" pitchFamily="18" charset="0"/>
              </a:rPr>
              <a:t>83,8% </a:t>
            </a:r>
            <a:endParaRPr lang="et-EE" sz="2700" b="1" i="1" dirty="0">
              <a:solidFill>
                <a:srgbClr val="0070C0"/>
              </a:solidFill>
              <a:latin typeface="Times New Roman" panose="02020603050405020304" pitchFamily="18" charset="0"/>
              <a:cs typeface="Times New Roman" panose="02020603050405020304" pitchFamily="18" charset="0"/>
            </a:endParaRPr>
          </a:p>
        </p:txBody>
      </p:sp>
      <p:pic>
        <p:nvPicPr>
          <p:cNvPr id="4" name="Content Placeholder 3" descr="C:\Users\Arvi.hamburg\AppData\Local\Microsoft\Windows\INetCache\Content.MSO\AD2B2F0C.tmp"/>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53529" y="1604513"/>
            <a:ext cx="11084942" cy="4934309"/>
          </a:xfrm>
          <a:prstGeom prst="rect">
            <a:avLst/>
          </a:prstGeom>
          <a:noFill/>
          <a:ln>
            <a:noFill/>
          </a:ln>
        </p:spPr>
      </p:pic>
    </p:spTree>
    <p:extLst>
      <p:ext uri="{BB962C8B-B14F-4D97-AF65-F5344CB8AC3E}">
        <p14:creationId xmlns:p14="http://schemas.microsoft.com/office/powerpoint/2010/main" val="321518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8793"/>
            <a:ext cx="10515600" cy="1431896"/>
          </a:xfrm>
        </p:spPr>
        <p:txBody>
          <a:bodyPr>
            <a:noAutofit/>
          </a:bodyPr>
          <a:lstStyle/>
          <a:p>
            <a:r>
              <a:rPr lang="et-EE" sz="2400" b="1" dirty="0">
                <a:latin typeface="Times New Roman" panose="02020603050405020304" pitchFamily="18" charset="0"/>
                <a:cs typeface="Times New Roman" panose="02020603050405020304" pitchFamily="18" charset="0"/>
              </a:rPr>
              <a:t>Fossiilkütuste</a:t>
            </a:r>
            <a:r>
              <a:rPr lang="et-EE" sz="2400" dirty="0">
                <a:latin typeface="Times New Roman" panose="02020603050405020304" pitchFamily="18" charset="0"/>
                <a:cs typeface="Times New Roman" panose="02020603050405020304" pitchFamily="18" charset="0"/>
              </a:rPr>
              <a:t> osatähtsus elektritootmisel oli 2020. aastal </a:t>
            </a:r>
            <a:r>
              <a:rPr lang="et-EE" sz="2400" b="1" dirty="0">
                <a:latin typeface="Times New Roman" panose="02020603050405020304" pitchFamily="18" charset="0"/>
                <a:cs typeface="Times New Roman" panose="02020603050405020304" pitchFamily="18" charset="0"/>
              </a:rPr>
              <a:t>61% </a:t>
            </a:r>
            <a:r>
              <a:rPr lang="et-EE" sz="2400" dirty="0">
                <a:latin typeface="Times New Roman" panose="02020603050405020304" pitchFamily="18" charset="0"/>
                <a:cs typeface="Times New Roman" panose="02020603050405020304" pitchFamily="18" charset="0"/>
              </a:rPr>
              <a:t>(sh. esikohal kivisüsi 33,8 %, järgnevad maagaas 22,8 % ja õli vaid 4,4 %). Mittefossiilsetest kütustest (39%) on suurima osakaaluga  </a:t>
            </a:r>
            <a:r>
              <a:rPr lang="et-EE" sz="2400" b="1" dirty="0">
                <a:latin typeface="Times New Roman" panose="02020603050405020304" pitchFamily="18" charset="0"/>
                <a:cs typeface="Times New Roman" panose="02020603050405020304" pitchFamily="18" charset="0"/>
              </a:rPr>
              <a:t>16,8% </a:t>
            </a:r>
            <a:r>
              <a:rPr lang="et-EE" sz="2400" b="1" dirty="0" err="1">
                <a:latin typeface="Times New Roman" panose="02020603050405020304" pitchFamily="18" charset="0"/>
                <a:cs typeface="Times New Roman" panose="02020603050405020304" pitchFamily="18" charset="0"/>
              </a:rPr>
              <a:t>hüdro</a:t>
            </a:r>
            <a:r>
              <a:rPr lang="et-EE" sz="2400" b="1" dirty="0">
                <a:latin typeface="Times New Roman" panose="02020603050405020304" pitchFamily="18" charset="0"/>
                <a:cs typeface="Times New Roman" panose="02020603050405020304" pitchFamily="18" charset="0"/>
              </a:rPr>
              <a:t>-, järgnevad tuuma- 10,1 %, </a:t>
            </a:r>
            <a:r>
              <a:rPr lang="et-EE" sz="2400" dirty="0">
                <a:latin typeface="Times New Roman" panose="02020603050405020304" pitchFamily="18" charset="0"/>
                <a:cs typeface="Times New Roman" panose="02020603050405020304" pitchFamily="18" charset="0"/>
              </a:rPr>
              <a:t>tuuleenergia 6,1 %, päikeseelektrijaamad 3,3 % ja muud biokütused 2,7% </a:t>
            </a:r>
            <a:r>
              <a:rPr lang="et-EE" sz="2400" b="1" dirty="0">
                <a:latin typeface="Times New Roman" panose="02020603050405020304" pitchFamily="18" charset="0"/>
                <a:cs typeface="Times New Roman" panose="02020603050405020304" pitchFamily="18" charset="0"/>
              </a:rPr>
              <a:t>. </a:t>
            </a:r>
            <a:r>
              <a:rPr lang="et-EE" sz="2400" dirty="0">
                <a:latin typeface="Times New Roman" panose="02020603050405020304" pitchFamily="18" charset="0"/>
                <a:cs typeface="Times New Roman" panose="02020603050405020304" pitchFamily="18" charset="0"/>
              </a:rPr>
              <a:t/>
            </a:r>
            <a:br>
              <a:rPr lang="et-EE" sz="2400" dirty="0">
                <a:latin typeface="Times New Roman" panose="02020603050405020304" pitchFamily="18" charset="0"/>
                <a:cs typeface="Times New Roman" panose="02020603050405020304" pitchFamily="18" charset="0"/>
              </a:rPr>
            </a:br>
            <a:endParaRPr lang="et-EE" sz="2400" dirty="0">
              <a:latin typeface="Times New Roman" panose="02020603050405020304" pitchFamily="18" charset="0"/>
              <a:cs typeface="Times New Roman" panose="02020603050405020304" pitchFamily="18" charset="0"/>
            </a:endParaRPr>
          </a:p>
        </p:txBody>
      </p:sp>
      <p:pic>
        <p:nvPicPr>
          <p:cNvPr id="4" name="Content Placeholder 3" descr="C:\Users\Arvi.hamburg\Downloads\electricity-production-by-source (4).pn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690688"/>
            <a:ext cx="10867845" cy="4830882"/>
          </a:xfrm>
          <a:prstGeom prst="rect">
            <a:avLst/>
          </a:prstGeom>
          <a:noFill/>
          <a:ln>
            <a:noFill/>
          </a:ln>
        </p:spPr>
      </p:pic>
    </p:spTree>
    <p:extLst>
      <p:ext uri="{BB962C8B-B14F-4D97-AF65-F5344CB8AC3E}">
        <p14:creationId xmlns:p14="http://schemas.microsoft.com/office/powerpoint/2010/main" val="2253266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608" y="365125"/>
            <a:ext cx="10698192" cy="2731758"/>
          </a:xfrm>
        </p:spPr>
        <p:txBody>
          <a:bodyPr>
            <a:normAutofit fontScale="90000"/>
          </a:bodyPr>
          <a:lstStyle/>
          <a:p>
            <a:r>
              <a:rPr lang="et-EE" sz="4000" b="1" i="1" dirty="0" smtClean="0">
                <a:solidFill>
                  <a:srgbClr val="0070C0"/>
                </a:solidFill>
                <a:latin typeface="Times New Roman" panose="02020603050405020304" pitchFamily="18" charset="0"/>
                <a:cs typeface="Times New Roman" panose="02020603050405020304" pitchFamily="18" charset="0"/>
              </a:rPr>
              <a:t>Balti mere</a:t>
            </a:r>
            <a:br>
              <a:rPr lang="et-EE" sz="4000" b="1" i="1" dirty="0" smtClean="0">
                <a:solidFill>
                  <a:srgbClr val="0070C0"/>
                </a:solidFill>
                <a:latin typeface="Times New Roman" panose="02020603050405020304" pitchFamily="18" charset="0"/>
                <a:cs typeface="Times New Roman" panose="02020603050405020304" pitchFamily="18" charset="0"/>
              </a:rPr>
            </a:br>
            <a:r>
              <a:rPr lang="et-EE" sz="4000" b="1" i="1" dirty="0" smtClean="0">
                <a:solidFill>
                  <a:srgbClr val="0070C0"/>
                </a:solidFill>
                <a:latin typeface="Times New Roman" panose="02020603050405020304" pitchFamily="18" charset="0"/>
                <a:cs typeface="Times New Roman" panose="02020603050405020304" pitchFamily="18" charset="0"/>
              </a:rPr>
              <a:t> riikide</a:t>
            </a:r>
            <a:br>
              <a:rPr lang="et-EE" sz="4000" b="1" i="1" dirty="0" smtClean="0">
                <a:solidFill>
                  <a:srgbClr val="0070C0"/>
                </a:solidFill>
                <a:latin typeface="Times New Roman" panose="02020603050405020304" pitchFamily="18" charset="0"/>
                <a:cs typeface="Times New Roman" panose="02020603050405020304" pitchFamily="18" charset="0"/>
              </a:rPr>
            </a:br>
            <a:r>
              <a:rPr lang="et-EE" sz="4000" b="1" i="1" dirty="0" smtClean="0">
                <a:solidFill>
                  <a:srgbClr val="0070C0"/>
                </a:solidFill>
                <a:latin typeface="Times New Roman" panose="02020603050405020304" pitchFamily="18" charset="0"/>
                <a:cs typeface="Times New Roman" panose="02020603050405020304" pitchFamily="18" charset="0"/>
              </a:rPr>
              <a:t>elektri tootmise</a:t>
            </a:r>
            <a:br>
              <a:rPr lang="et-EE" sz="4000" b="1" i="1" dirty="0" smtClean="0">
                <a:solidFill>
                  <a:srgbClr val="0070C0"/>
                </a:solidFill>
                <a:latin typeface="Times New Roman" panose="02020603050405020304" pitchFamily="18" charset="0"/>
                <a:cs typeface="Times New Roman" panose="02020603050405020304" pitchFamily="18" charset="0"/>
              </a:rPr>
            </a:br>
            <a:r>
              <a:rPr lang="et-EE" sz="4000" b="1" i="1" dirty="0" smtClean="0">
                <a:solidFill>
                  <a:srgbClr val="0070C0"/>
                </a:solidFill>
                <a:latin typeface="Times New Roman" panose="02020603050405020304" pitchFamily="18" charset="0"/>
                <a:cs typeface="Times New Roman" panose="02020603050405020304" pitchFamily="18" charset="0"/>
              </a:rPr>
              <a:t> struktuur</a:t>
            </a:r>
            <a:br>
              <a:rPr lang="et-EE" sz="4000" b="1" i="1" dirty="0" smtClean="0">
                <a:solidFill>
                  <a:srgbClr val="0070C0"/>
                </a:solidFill>
                <a:latin typeface="Times New Roman" panose="02020603050405020304" pitchFamily="18" charset="0"/>
                <a:cs typeface="Times New Roman" panose="02020603050405020304" pitchFamily="18" charset="0"/>
              </a:rPr>
            </a:br>
            <a:endParaRPr lang="et-EE" sz="4000" b="1" i="1" dirty="0">
              <a:solidFill>
                <a:srgbClr val="0070C0"/>
              </a:solidFill>
              <a:latin typeface="Times New Roman" panose="02020603050405020304" pitchFamily="18" charset="0"/>
              <a:cs typeface="Times New Roman" panose="02020603050405020304" pitchFamily="18" charset="0"/>
            </a:endParaRPr>
          </a:p>
        </p:txBody>
      </p:sp>
      <p:pic>
        <p:nvPicPr>
          <p:cNvPr id="6" name="Content Placeholder 5" descr="Joonis%204_ELT%20k%C3%A4siraamat.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79519" y="174171"/>
            <a:ext cx="6810103" cy="6548846"/>
          </a:xfrm>
          <a:prstGeom prst="rect">
            <a:avLst/>
          </a:prstGeom>
          <a:noFill/>
          <a:ln>
            <a:noFill/>
          </a:ln>
        </p:spPr>
      </p:pic>
    </p:spTree>
    <p:extLst>
      <p:ext uri="{BB962C8B-B14F-4D97-AF65-F5344CB8AC3E}">
        <p14:creationId xmlns:p14="http://schemas.microsoft.com/office/powerpoint/2010/main" val="4270240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963" y="365125"/>
            <a:ext cx="11060837" cy="1552452"/>
          </a:xfrm>
        </p:spPr>
        <p:txBody>
          <a:bodyPr>
            <a:normAutofit fontScale="90000"/>
          </a:bodyPr>
          <a:lstStyle/>
          <a:p>
            <a:r>
              <a:rPr lang="et-EE" b="1" i="1" dirty="0" smtClean="0">
                <a:solidFill>
                  <a:srgbClr val="0070C0"/>
                </a:solidFill>
                <a:latin typeface="Times New Roman" panose="02020603050405020304" pitchFamily="18" charset="0"/>
                <a:cs typeface="Times New Roman" panose="02020603050405020304" pitchFamily="18" charset="0"/>
              </a:rPr>
              <a:t> Meil täna</a:t>
            </a:r>
            <a:r>
              <a:rPr lang="et-EE" dirty="0" smtClean="0">
                <a:latin typeface="Times New Roman" panose="02020603050405020304" pitchFamily="18" charset="0"/>
                <a:cs typeface="Times New Roman" panose="02020603050405020304" pitchFamily="18" charset="0"/>
              </a:rPr>
              <a:t/>
            </a:r>
            <a:br>
              <a:rPr lang="et-EE" dirty="0" smtClean="0">
                <a:latin typeface="Times New Roman" panose="02020603050405020304" pitchFamily="18" charset="0"/>
                <a:cs typeface="Times New Roman" panose="02020603050405020304" pitchFamily="18" charset="0"/>
              </a:rPr>
            </a:br>
            <a:r>
              <a:rPr lang="et-EE" sz="2700" dirty="0">
                <a:latin typeface="Times New Roman" panose="02020603050405020304" pitchFamily="18" charset="0"/>
                <a:cs typeface="Times New Roman" panose="02020603050405020304" pitchFamily="18" charset="0"/>
              </a:rPr>
              <a:t>Eestis 2020. aasta elektri kogutoodangust moodustad </a:t>
            </a:r>
            <a:r>
              <a:rPr lang="et-EE" sz="2700" b="1" dirty="0">
                <a:latin typeface="Times New Roman" panose="02020603050405020304" pitchFamily="18" charset="0"/>
                <a:cs typeface="Times New Roman" panose="02020603050405020304" pitchFamily="18" charset="0"/>
              </a:rPr>
              <a:t>taastuvelekter 50,6%, </a:t>
            </a:r>
            <a:r>
              <a:rPr lang="et-EE" sz="2700" dirty="0">
                <a:latin typeface="Times New Roman" panose="02020603050405020304" pitchFamily="18" charset="0"/>
                <a:cs typeface="Times New Roman" panose="02020603050405020304" pitchFamily="18" charset="0"/>
              </a:rPr>
              <a:t>millest üle poole (</a:t>
            </a:r>
            <a:r>
              <a:rPr lang="et-EE" sz="2700" b="1" dirty="0">
                <a:latin typeface="Times New Roman" panose="02020603050405020304" pitchFamily="18" charset="0"/>
                <a:cs typeface="Times New Roman" panose="02020603050405020304" pitchFamily="18" charset="0"/>
              </a:rPr>
              <a:t>55%) saadi biokütuste ja jäätmete </a:t>
            </a:r>
            <a:r>
              <a:rPr lang="et-EE" sz="2700" dirty="0">
                <a:latin typeface="Times New Roman" panose="02020603050405020304" pitchFamily="18" charset="0"/>
                <a:cs typeface="Times New Roman" panose="02020603050405020304" pitchFamily="18" charset="0"/>
              </a:rPr>
              <a:t>põletamisel, tuulest 39,4 %, päikesest 5,6%. Riigisisest tarbimisest moodustas taastuvelekter 28%, mis koosnes 15,4% </a:t>
            </a:r>
            <a:r>
              <a:rPr lang="et-EE" sz="2700" dirty="0" err="1">
                <a:latin typeface="Times New Roman" panose="02020603050405020304" pitchFamily="18" charset="0"/>
                <a:cs typeface="Times New Roman" panose="02020603050405020304" pitchFamily="18" charset="0"/>
              </a:rPr>
              <a:t>biomassi</a:t>
            </a:r>
            <a:r>
              <a:rPr lang="et-EE" sz="2700" dirty="0">
                <a:latin typeface="Times New Roman" panose="02020603050405020304" pitchFamily="18" charset="0"/>
                <a:cs typeface="Times New Roman" panose="02020603050405020304" pitchFamily="18" charset="0"/>
              </a:rPr>
              <a:t>, 10,8% tuule- ja 1,6% päikeseenergiast</a:t>
            </a:r>
            <a:r>
              <a:rPr lang="et-EE" sz="2700" dirty="0"/>
              <a:t>.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40476987"/>
              </p:ext>
            </p:extLst>
          </p:nvPr>
        </p:nvGraphicFramePr>
        <p:xfrm>
          <a:off x="204190" y="2192781"/>
          <a:ext cx="10191564" cy="4305672"/>
        </p:xfrm>
        <a:graphic>
          <a:graphicData uri="http://schemas.openxmlformats.org/drawingml/2006/table">
            <a:tbl>
              <a:tblPr firstRow="1" firstCol="1" bandRow="1">
                <a:tableStyleId>{5C22544A-7EE6-4342-B048-85BDC9FD1C3A}</a:tableStyleId>
              </a:tblPr>
              <a:tblGrid>
                <a:gridCol w="878886">
                  <a:extLst>
                    <a:ext uri="{9D8B030D-6E8A-4147-A177-3AD203B41FA5}">
                      <a16:colId xmlns:a16="http://schemas.microsoft.com/office/drawing/2014/main" xmlns="" val="3420214911"/>
                    </a:ext>
                  </a:extLst>
                </a:gridCol>
                <a:gridCol w="763479">
                  <a:extLst>
                    <a:ext uri="{9D8B030D-6E8A-4147-A177-3AD203B41FA5}">
                      <a16:colId xmlns:a16="http://schemas.microsoft.com/office/drawing/2014/main" xmlns="" val="799854376"/>
                    </a:ext>
                  </a:extLst>
                </a:gridCol>
                <a:gridCol w="843379">
                  <a:extLst>
                    <a:ext uri="{9D8B030D-6E8A-4147-A177-3AD203B41FA5}">
                      <a16:colId xmlns:a16="http://schemas.microsoft.com/office/drawing/2014/main" xmlns="" val="1241151553"/>
                    </a:ext>
                  </a:extLst>
                </a:gridCol>
                <a:gridCol w="812837">
                  <a:extLst>
                    <a:ext uri="{9D8B030D-6E8A-4147-A177-3AD203B41FA5}">
                      <a16:colId xmlns:a16="http://schemas.microsoft.com/office/drawing/2014/main" xmlns="" val="92685015"/>
                    </a:ext>
                  </a:extLst>
                </a:gridCol>
                <a:gridCol w="861117">
                  <a:extLst>
                    <a:ext uri="{9D8B030D-6E8A-4147-A177-3AD203B41FA5}">
                      <a16:colId xmlns:a16="http://schemas.microsoft.com/office/drawing/2014/main" xmlns="" val="789407625"/>
                    </a:ext>
                  </a:extLst>
                </a:gridCol>
                <a:gridCol w="718272">
                  <a:extLst>
                    <a:ext uri="{9D8B030D-6E8A-4147-A177-3AD203B41FA5}">
                      <a16:colId xmlns:a16="http://schemas.microsoft.com/office/drawing/2014/main" xmlns="" val="3055639565"/>
                    </a:ext>
                  </a:extLst>
                </a:gridCol>
                <a:gridCol w="714958">
                  <a:extLst>
                    <a:ext uri="{9D8B030D-6E8A-4147-A177-3AD203B41FA5}">
                      <a16:colId xmlns:a16="http://schemas.microsoft.com/office/drawing/2014/main" xmlns="" val="3283962794"/>
                    </a:ext>
                  </a:extLst>
                </a:gridCol>
                <a:gridCol w="720573">
                  <a:extLst>
                    <a:ext uri="{9D8B030D-6E8A-4147-A177-3AD203B41FA5}">
                      <a16:colId xmlns:a16="http://schemas.microsoft.com/office/drawing/2014/main" xmlns="" val="575301044"/>
                    </a:ext>
                  </a:extLst>
                </a:gridCol>
                <a:gridCol w="718272">
                  <a:extLst>
                    <a:ext uri="{9D8B030D-6E8A-4147-A177-3AD203B41FA5}">
                      <a16:colId xmlns:a16="http://schemas.microsoft.com/office/drawing/2014/main" xmlns="" val="3522616378"/>
                    </a:ext>
                  </a:extLst>
                </a:gridCol>
                <a:gridCol w="718272">
                  <a:extLst>
                    <a:ext uri="{9D8B030D-6E8A-4147-A177-3AD203B41FA5}">
                      <a16:colId xmlns:a16="http://schemas.microsoft.com/office/drawing/2014/main" xmlns="" val="1313367590"/>
                    </a:ext>
                  </a:extLst>
                </a:gridCol>
                <a:gridCol w="718272">
                  <a:extLst>
                    <a:ext uri="{9D8B030D-6E8A-4147-A177-3AD203B41FA5}">
                      <a16:colId xmlns:a16="http://schemas.microsoft.com/office/drawing/2014/main" xmlns="" val="1466485347"/>
                    </a:ext>
                  </a:extLst>
                </a:gridCol>
                <a:gridCol w="861117">
                  <a:extLst>
                    <a:ext uri="{9D8B030D-6E8A-4147-A177-3AD203B41FA5}">
                      <a16:colId xmlns:a16="http://schemas.microsoft.com/office/drawing/2014/main" xmlns="" val="1835694270"/>
                    </a:ext>
                  </a:extLst>
                </a:gridCol>
                <a:gridCol w="862130">
                  <a:extLst>
                    <a:ext uri="{9D8B030D-6E8A-4147-A177-3AD203B41FA5}">
                      <a16:colId xmlns:a16="http://schemas.microsoft.com/office/drawing/2014/main" xmlns="" val="273765104"/>
                    </a:ext>
                  </a:extLst>
                </a:gridCol>
              </a:tblGrid>
              <a:tr h="556492">
                <a:tc gridSpan="7">
                  <a:txBody>
                    <a:bodyPr/>
                    <a:lstStyle/>
                    <a:p>
                      <a:pPr algn="ctr">
                        <a:lnSpc>
                          <a:spcPct val="107000"/>
                        </a:lnSpc>
                        <a:spcAft>
                          <a:spcPts val="600"/>
                        </a:spcAft>
                      </a:pPr>
                      <a:r>
                        <a:rPr lang="et-EE" sz="2400" dirty="0">
                          <a:effectLst/>
                          <a:latin typeface="Times New Roman" panose="02020603050405020304" pitchFamily="18" charset="0"/>
                          <a:cs typeface="Times New Roman" panose="02020603050405020304" pitchFamily="18" charset="0"/>
                        </a:rPr>
                        <a:t>Toodang (</a:t>
                      </a:r>
                      <a:r>
                        <a:rPr lang="et-EE" sz="2400" dirty="0" err="1">
                          <a:effectLst/>
                          <a:latin typeface="Times New Roman" panose="02020603050405020304" pitchFamily="18" charset="0"/>
                          <a:cs typeface="Times New Roman" panose="02020603050405020304" pitchFamily="18" charset="0"/>
                        </a:rPr>
                        <a:t>GWh</a:t>
                      </a:r>
                      <a:r>
                        <a:rPr lang="et-EE" sz="2400" dirty="0">
                          <a:effectLst/>
                          <a:latin typeface="Times New Roman" panose="02020603050405020304" pitchFamily="18" charset="0"/>
                          <a:cs typeface="Times New Roman" panose="02020603050405020304" pitchFamily="18" charset="0"/>
                        </a:rPr>
                        <a:t>/a)</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t-EE"/>
                    </a:p>
                  </a:txBody>
                  <a:tcPr/>
                </a:tc>
                <a:tc hMerge="1">
                  <a:txBody>
                    <a:bodyPr/>
                    <a:lstStyle/>
                    <a:p>
                      <a:endParaRPr lang="et-EE"/>
                    </a:p>
                  </a:txBody>
                  <a:tcPr/>
                </a:tc>
                <a:tc hMerge="1">
                  <a:txBody>
                    <a:bodyPr/>
                    <a:lstStyle/>
                    <a:p>
                      <a:endParaRPr lang="et-EE"/>
                    </a:p>
                  </a:txBody>
                  <a:tcPr/>
                </a:tc>
                <a:tc hMerge="1">
                  <a:txBody>
                    <a:bodyPr/>
                    <a:lstStyle/>
                    <a:p>
                      <a:endParaRPr lang="et-EE"/>
                    </a:p>
                  </a:txBody>
                  <a:tcPr/>
                </a:tc>
                <a:tc hMerge="1">
                  <a:txBody>
                    <a:bodyPr/>
                    <a:lstStyle/>
                    <a:p>
                      <a:endParaRPr lang="et-EE"/>
                    </a:p>
                  </a:txBody>
                  <a:tcPr/>
                </a:tc>
                <a:tc hMerge="1">
                  <a:txBody>
                    <a:bodyPr/>
                    <a:lstStyle/>
                    <a:p>
                      <a:endParaRPr lang="et-EE"/>
                    </a:p>
                  </a:txBody>
                  <a:tcPr/>
                </a:tc>
                <a:tc rowSpan="2" gridSpan="3">
                  <a:txBody>
                    <a:bodyPr/>
                    <a:lstStyle/>
                    <a:p>
                      <a:pPr algn="ctr">
                        <a:lnSpc>
                          <a:spcPct val="107000"/>
                        </a:lnSpc>
                        <a:spcAft>
                          <a:spcPts val="600"/>
                        </a:spcAft>
                      </a:pPr>
                      <a:r>
                        <a:rPr lang="et-EE" sz="2400" dirty="0">
                          <a:effectLst/>
                          <a:latin typeface="Times New Roman" panose="02020603050405020304" pitchFamily="18" charset="0"/>
                          <a:cs typeface="Times New Roman" panose="02020603050405020304" pitchFamily="18" charset="0"/>
                        </a:rPr>
                        <a:t>Tarbimine (</a:t>
                      </a:r>
                      <a:r>
                        <a:rPr lang="et-EE" sz="2400" dirty="0" err="1">
                          <a:effectLst/>
                          <a:latin typeface="Times New Roman" panose="02020603050405020304" pitchFamily="18" charset="0"/>
                          <a:cs typeface="Times New Roman" panose="02020603050405020304" pitchFamily="18" charset="0"/>
                        </a:rPr>
                        <a:t>GWh</a:t>
                      </a:r>
                      <a:r>
                        <a:rPr lang="et-EE" sz="2400" dirty="0">
                          <a:effectLst/>
                          <a:latin typeface="Times New Roman" panose="02020603050405020304" pitchFamily="18" charset="0"/>
                          <a:cs typeface="Times New Roman" panose="02020603050405020304" pitchFamily="18" charset="0"/>
                        </a:rPr>
                        <a:t>/a)</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rowSpan="2" hMerge="1">
                  <a:txBody>
                    <a:bodyPr/>
                    <a:lstStyle/>
                    <a:p>
                      <a:endParaRPr lang="et-EE"/>
                    </a:p>
                  </a:txBody>
                  <a:tcPr/>
                </a:tc>
                <a:tc rowSpan="2" hMerge="1">
                  <a:txBody>
                    <a:bodyPr/>
                    <a:lstStyle/>
                    <a:p>
                      <a:endParaRPr lang="et-EE"/>
                    </a:p>
                  </a:txBody>
                  <a:tcPr/>
                </a:tc>
                <a:tc rowSpan="2" gridSpan="3">
                  <a:txBody>
                    <a:bodyPr/>
                    <a:lstStyle/>
                    <a:p>
                      <a:pPr algn="ctr">
                        <a:lnSpc>
                          <a:spcPct val="107000"/>
                        </a:lnSpc>
                        <a:spcAft>
                          <a:spcPts val="600"/>
                        </a:spcAft>
                      </a:pPr>
                      <a:r>
                        <a:rPr lang="et-EE" sz="2400" dirty="0">
                          <a:effectLst/>
                          <a:latin typeface="Times New Roman" panose="02020603050405020304" pitchFamily="18" charset="0"/>
                          <a:cs typeface="Times New Roman" panose="02020603050405020304" pitchFamily="18" charset="0"/>
                        </a:rPr>
                        <a:t>Bilanss (</a:t>
                      </a:r>
                      <a:r>
                        <a:rPr lang="et-EE" sz="2400" dirty="0" err="1">
                          <a:effectLst/>
                          <a:latin typeface="Times New Roman" panose="02020603050405020304" pitchFamily="18" charset="0"/>
                          <a:cs typeface="Times New Roman" panose="02020603050405020304" pitchFamily="18" charset="0"/>
                        </a:rPr>
                        <a:t>GWh</a:t>
                      </a:r>
                      <a:r>
                        <a:rPr lang="et-EE" sz="2400" dirty="0">
                          <a:effectLst/>
                          <a:latin typeface="Times New Roman" panose="02020603050405020304" pitchFamily="18" charset="0"/>
                          <a:cs typeface="Times New Roman" panose="02020603050405020304" pitchFamily="18" charset="0"/>
                        </a:rPr>
                        <a:t>/a) (tootmine-tarbimine)</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rowSpan="2" hMerge="1">
                  <a:txBody>
                    <a:bodyPr/>
                    <a:lstStyle/>
                    <a:p>
                      <a:endParaRPr lang="et-EE"/>
                    </a:p>
                  </a:txBody>
                  <a:tcPr/>
                </a:tc>
                <a:tc rowSpan="2" hMerge="1">
                  <a:txBody>
                    <a:bodyPr/>
                    <a:lstStyle/>
                    <a:p>
                      <a:endParaRPr lang="et-EE"/>
                    </a:p>
                  </a:txBody>
                  <a:tcPr/>
                </a:tc>
                <a:extLst>
                  <a:ext uri="{0D108BD9-81ED-4DB2-BD59-A6C34878D82A}">
                    <a16:rowId xmlns:a16="http://schemas.microsoft.com/office/drawing/2014/main" xmlns="" val="1173579341"/>
                  </a:ext>
                </a:extLst>
              </a:tr>
              <a:tr h="1471836">
                <a:tc gridSpan="2">
                  <a:txBody>
                    <a:bodyPr/>
                    <a:lstStyle/>
                    <a:p>
                      <a:pPr algn="ctr">
                        <a:lnSpc>
                          <a:spcPct val="107000"/>
                        </a:lnSpc>
                        <a:spcAft>
                          <a:spcPts val="600"/>
                        </a:spcAft>
                      </a:pPr>
                      <a:r>
                        <a:rPr lang="et-EE" sz="2400" dirty="0">
                          <a:effectLst/>
                          <a:latin typeface="Times New Roman" panose="02020603050405020304" pitchFamily="18" charset="0"/>
                          <a:cs typeface="Times New Roman" panose="02020603050405020304" pitchFamily="18" charset="0"/>
                        </a:rPr>
                        <a:t>Põlevkivist toodetud elekter</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t-EE"/>
                    </a:p>
                  </a:txBody>
                  <a:tcPr/>
                </a:tc>
                <a:tc gridSpan="2">
                  <a:txBody>
                    <a:bodyPr/>
                    <a:lstStyle/>
                    <a:p>
                      <a:pPr algn="ctr">
                        <a:lnSpc>
                          <a:spcPct val="107000"/>
                        </a:lnSpc>
                        <a:spcAft>
                          <a:spcPts val="600"/>
                        </a:spcAft>
                      </a:pPr>
                      <a:r>
                        <a:rPr lang="et-EE" sz="2400" b="0" dirty="0" smtClean="0">
                          <a:effectLst/>
                          <a:latin typeface="Times New Roman" panose="02020603050405020304" pitchFamily="18" charset="0"/>
                          <a:cs typeface="Times New Roman" panose="02020603050405020304" pitchFamily="18" charset="0"/>
                        </a:rPr>
                        <a:t>Taastuvatest energia</a:t>
                      </a:r>
                    </a:p>
                    <a:p>
                      <a:pPr algn="ctr">
                        <a:lnSpc>
                          <a:spcPct val="107000"/>
                        </a:lnSpc>
                        <a:spcAft>
                          <a:spcPts val="600"/>
                        </a:spcAft>
                      </a:pPr>
                      <a:r>
                        <a:rPr lang="et-EE" sz="2400" b="0" dirty="0" smtClean="0">
                          <a:effectLst/>
                          <a:latin typeface="Times New Roman" panose="02020603050405020304" pitchFamily="18" charset="0"/>
                          <a:cs typeface="Times New Roman" panose="02020603050405020304" pitchFamily="18" charset="0"/>
                        </a:rPr>
                        <a:t>allikatest</a:t>
                      </a:r>
                      <a:endParaRPr lang="et-EE"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t-EE"/>
                    </a:p>
                  </a:txBody>
                  <a:tcPr/>
                </a:tc>
                <a:tc gridSpan="3">
                  <a:txBody>
                    <a:bodyPr/>
                    <a:lstStyle/>
                    <a:p>
                      <a:pPr>
                        <a:lnSpc>
                          <a:spcPct val="107000"/>
                        </a:lnSpc>
                        <a:spcAft>
                          <a:spcPts val="600"/>
                        </a:spcAft>
                      </a:pPr>
                      <a:r>
                        <a:rPr lang="et-EE" sz="2400" b="1" dirty="0">
                          <a:effectLst/>
                          <a:latin typeface="Times New Roman" panose="02020603050405020304" pitchFamily="18" charset="0"/>
                          <a:cs typeface="Times New Roman" panose="02020603050405020304" pitchFamily="18" charset="0"/>
                        </a:rPr>
                        <a:t>Kokku</a:t>
                      </a:r>
                    </a:p>
                    <a:p>
                      <a:pPr algn="ctr">
                        <a:lnSpc>
                          <a:spcPct val="107000"/>
                        </a:lnSpc>
                        <a:spcAft>
                          <a:spcPts val="600"/>
                        </a:spcAft>
                      </a:pPr>
                      <a:r>
                        <a:rPr lang="et-EE" sz="2400" dirty="0">
                          <a:effectLst/>
                          <a:latin typeface="Times New Roman" panose="02020603050405020304" pitchFamily="18" charset="0"/>
                          <a:cs typeface="Times New Roman" panose="02020603050405020304" pitchFamily="18" charset="0"/>
                        </a:rPr>
                        <a:t> </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t-EE"/>
                    </a:p>
                  </a:txBody>
                  <a:tcPr/>
                </a:tc>
                <a:tc hMerge="1">
                  <a:txBody>
                    <a:bodyPr/>
                    <a:lstStyle/>
                    <a:p>
                      <a:endParaRPr lang="et-EE"/>
                    </a:p>
                  </a:txBody>
                  <a:tcPr/>
                </a:tc>
                <a:tc gridSpan="3" vMerge="1">
                  <a:txBody>
                    <a:bodyPr/>
                    <a:lstStyle/>
                    <a:p>
                      <a:endParaRPr lang="et-EE"/>
                    </a:p>
                  </a:txBody>
                  <a:tcPr/>
                </a:tc>
                <a:tc hMerge="1" vMerge="1">
                  <a:txBody>
                    <a:bodyPr/>
                    <a:lstStyle/>
                    <a:p>
                      <a:endParaRPr lang="et-EE"/>
                    </a:p>
                  </a:txBody>
                  <a:tcPr/>
                </a:tc>
                <a:tc hMerge="1" vMerge="1">
                  <a:txBody>
                    <a:bodyPr/>
                    <a:lstStyle/>
                    <a:p>
                      <a:endParaRPr lang="et-EE"/>
                    </a:p>
                  </a:txBody>
                  <a:tcPr/>
                </a:tc>
                <a:tc gridSpan="3" vMerge="1">
                  <a:txBody>
                    <a:bodyPr/>
                    <a:lstStyle/>
                    <a:p>
                      <a:endParaRPr lang="et-EE"/>
                    </a:p>
                  </a:txBody>
                  <a:tcPr/>
                </a:tc>
                <a:tc hMerge="1" vMerge="1">
                  <a:txBody>
                    <a:bodyPr/>
                    <a:lstStyle/>
                    <a:p>
                      <a:endParaRPr lang="et-EE"/>
                    </a:p>
                  </a:txBody>
                  <a:tcPr/>
                </a:tc>
                <a:tc hMerge="1" vMerge="1">
                  <a:txBody>
                    <a:bodyPr/>
                    <a:lstStyle/>
                    <a:p>
                      <a:endParaRPr lang="et-EE"/>
                    </a:p>
                  </a:txBody>
                  <a:tcPr/>
                </a:tc>
                <a:extLst>
                  <a:ext uri="{0D108BD9-81ED-4DB2-BD59-A6C34878D82A}">
                    <a16:rowId xmlns:a16="http://schemas.microsoft.com/office/drawing/2014/main" xmlns="" val="3557719451"/>
                  </a:ext>
                </a:extLst>
              </a:tr>
              <a:tr h="1138672">
                <a:tc>
                  <a:txBody>
                    <a:bodyPr/>
                    <a:lstStyle/>
                    <a:p>
                      <a:pPr algn="ctr">
                        <a:lnSpc>
                          <a:spcPct val="107000"/>
                        </a:lnSpc>
                        <a:spcAft>
                          <a:spcPts val="600"/>
                        </a:spcAft>
                      </a:pPr>
                      <a:r>
                        <a:rPr lang="et-EE" sz="2000" b="0" dirty="0" smtClean="0">
                          <a:solidFill>
                            <a:schemeClr val="tx1"/>
                          </a:solidFill>
                          <a:effectLst/>
                          <a:latin typeface="Times New Roman" panose="02020603050405020304" pitchFamily="18" charset="0"/>
                          <a:ea typeface="+mn-ea"/>
                          <a:cs typeface="Times New Roman" panose="02020603050405020304" pitchFamily="18" charset="0"/>
                        </a:rPr>
                        <a:t>2019</a:t>
                      </a:r>
                      <a:endParaRPr lang="et-EE" sz="20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07000"/>
                        </a:lnSpc>
                        <a:spcAft>
                          <a:spcPts val="600"/>
                        </a:spcAft>
                      </a:pPr>
                      <a:r>
                        <a:rPr lang="et-EE" sz="2000" dirty="0">
                          <a:effectLst/>
                          <a:latin typeface="Times New Roman" panose="02020603050405020304" pitchFamily="18" charset="0"/>
                          <a:cs typeface="Times New Roman" panose="02020603050405020304" pitchFamily="18" charset="0"/>
                        </a:rPr>
                        <a:t>2020</a:t>
                      </a:r>
                      <a:endParaRPr lang="et-E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dirty="0">
                          <a:effectLst/>
                          <a:latin typeface="Times New Roman" panose="02020603050405020304" pitchFamily="18" charset="0"/>
                          <a:cs typeface="Times New Roman" panose="02020603050405020304" pitchFamily="18" charset="0"/>
                        </a:rPr>
                        <a:t>2019</a:t>
                      </a:r>
                      <a:endParaRPr lang="et-E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dirty="0">
                          <a:effectLst/>
                          <a:latin typeface="Times New Roman" panose="02020603050405020304" pitchFamily="18" charset="0"/>
                          <a:cs typeface="Times New Roman" panose="02020603050405020304" pitchFamily="18" charset="0"/>
                        </a:rPr>
                        <a:t>2020</a:t>
                      </a:r>
                      <a:endParaRPr lang="et-E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dirty="0">
                          <a:effectLst/>
                          <a:latin typeface="Times New Roman" panose="02020603050405020304" pitchFamily="18" charset="0"/>
                          <a:cs typeface="Times New Roman" panose="02020603050405020304" pitchFamily="18" charset="0"/>
                        </a:rPr>
                        <a:t>2018</a:t>
                      </a:r>
                      <a:endParaRPr lang="et-E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dirty="0">
                          <a:effectLst/>
                          <a:latin typeface="Times New Roman" panose="02020603050405020304" pitchFamily="18" charset="0"/>
                          <a:cs typeface="Times New Roman" panose="02020603050405020304" pitchFamily="18" charset="0"/>
                        </a:rPr>
                        <a:t>2019</a:t>
                      </a:r>
                      <a:endParaRPr lang="et-E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600"/>
                        </a:spcAft>
                      </a:pPr>
                      <a:r>
                        <a:rPr lang="et-EE" sz="2000" dirty="0">
                          <a:effectLst/>
                          <a:latin typeface="Times New Roman" panose="02020603050405020304" pitchFamily="18" charset="0"/>
                          <a:cs typeface="Times New Roman" panose="02020603050405020304" pitchFamily="18" charset="0"/>
                        </a:rPr>
                        <a:t>2020</a:t>
                      </a:r>
                      <a:endParaRPr lang="et-E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dirty="0">
                          <a:effectLst/>
                          <a:latin typeface="Times New Roman" panose="02020603050405020304" pitchFamily="18" charset="0"/>
                          <a:cs typeface="Times New Roman" panose="02020603050405020304" pitchFamily="18" charset="0"/>
                        </a:rPr>
                        <a:t>2018</a:t>
                      </a:r>
                      <a:endParaRPr lang="et-E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dirty="0">
                          <a:effectLst/>
                          <a:latin typeface="Times New Roman" panose="02020603050405020304" pitchFamily="18" charset="0"/>
                          <a:cs typeface="Times New Roman" panose="02020603050405020304" pitchFamily="18" charset="0"/>
                        </a:rPr>
                        <a:t>2019</a:t>
                      </a:r>
                      <a:endParaRPr lang="et-E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dirty="0">
                          <a:effectLst/>
                          <a:latin typeface="Times New Roman" panose="02020603050405020304" pitchFamily="18" charset="0"/>
                          <a:cs typeface="Times New Roman" panose="02020603050405020304" pitchFamily="18" charset="0"/>
                        </a:rPr>
                        <a:t>2020</a:t>
                      </a:r>
                      <a:endParaRPr lang="et-E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dirty="0">
                          <a:effectLst/>
                          <a:latin typeface="Times New Roman" panose="02020603050405020304" pitchFamily="18" charset="0"/>
                          <a:cs typeface="Times New Roman" panose="02020603050405020304" pitchFamily="18" charset="0"/>
                        </a:rPr>
                        <a:t>2018</a:t>
                      </a:r>
                      <a:endParaRPr lang="et-E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dirty="0">
                          <a:effectLst/>
                          <a:latin typeface="Times New Roman" panose="02020603050405020304" pitchFamily="18" charset="0"/>
                          <a:cs typeface="Times New Roman" panose="02020603050405020304" pitchFamily="18" charset="0"/>
                        </a:rPr>
                        <a:t>2019</a:t>
                      </a:r>
                      <a:endParaRPr lang="et-E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dirty="0">
                          <a:effectLst/>
                          <a:latin typeface="Times New Roman" panose="02020603050405020304" pitchFamily="18" charset="0"/>
                          <a:cs typeface="Times New Roman" panose="02020603050405020304" pitchFamily="18" charset="0"/>
                        </a:rPr>
                        <a:t>2020</a:t>
                      </a:r>
                      <a:endParaRPr lang="et-EE"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402071927"/>
                  </a:ext>
                </a:extLst>
              </a:tr>
              <a:tr h="1138672">
                <a:tc>
                  <a:txBody>
                    <a:bodyPr/>
                    <a:lstStyle/>
                    <a:p>
                      <a:pPr algn="ctr">
                        <a:lnSpc>
                          <a:spcPct val="107000"/>
                        </a:lnSpc>
                        <a:spcAft>
                          <a:spcPts val="600"/>
                        </a:spcAft>
                      </a:pPr>
                      <a:r>
                        <a:rPr lang="et-EE" sz="2000" b="0" dirty="0" smtClean="0">
                          <a:solidFill>
                            <a:schemeClr val="tx1"/>
                          </a:solidFill>
                          <a:effectLst/>
                          <a:latin typeface="Times New Roman" panose="02020603050405020304" pitchFamily="18" charset="0"/>
                          <a:cs typeface="Times New Roman" panose="02020603050405020304" pitchFamily="18" charset="0"/>
                        </a:rPr>
                        <a:t>4216</a:t>
                      </a:r>
                    </a:p>
                    <a:p>
                      <a:pPr algn="ctr">
                        <a:lnSpc>
                          <a:spcPct val="107000"/>
                        </a:lnSpc>
                        <a:spcAft>
                          <a:spcPts val="600"/>
                        </a:spcAft>
                      </a:pPr>
                      <a:r>
                        <a:rPr lang="et-EE" sz="2000" b="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69%</a:t>
                      </a:r>
                      <a:endParaRPr lang="et-EE" sz="20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07000"/>
                        </a:lnSpc>
                        <a:spcAft>
                          <a:spcPts val="600"/>
                        </a:spcAft>
                      </a:pPr>
                      <a:r>
                        <a:rPr lang="et-EE" sz="2000" dirty="0" smtClean="0">
                          <a:solidFill>
                            <a:srgbClr val="C00000"/>
                          </a:solidFill>
                          <a:effectLst/>
                          <a:latin typeface="Times New Roman" panose="02020603050405020304" pitchFamily="18" charset="0"/>
                          <a:cs typeface="Times New Roman" panose="02020603050405020304" pitchFamily="18" charset="0"/>
                        </a:rPr>
                        <a:t>2169</a:t>
                      </a:r>
                    </a:p>
                    <a:p>
                      <a:pPr algn="ctr">
                        <a:lnSpc>
                          <a:spcPct val="107000"/>
                        </a:lnSpc>
                        <a:spcAft>
                          <a:spcPts val="600"/>
                        </a:spcAft>
                      </a:pPr>
                      <a:r>
                        <a:rPr lang="et-EE" sz="2000" b="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49%</a:t>
                      </a:r>
                      <a:endParaRPr lang="et-EE" sz="20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a:effectLst/>
                          <a:latin typeface="Times New Roman" panose="02020603050405020304" pitchFamily="18" charset="0"/>
                          <a:cs typeface="Times New Roman" panose="02020603050405020304" pitchFamily="18" charset="0"/>
                        </a:rPr>
                        <a:t>1946</a:t>
                      </a:r>
                      <a:endParaRPr lang="et-EE"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a:effectLst/>
                          <a:latin typeface="Times New Roman" panose="02020603050405020304" pitchFamily="18" charset="0"/>
                          <a:cs typeface="Times New Roman" panose="02020603050405020304" pitchFamily="18" charset="0"/>
                        </a:rPr>
                        <a:t>2224</a:t>
                      </a:r>
                      <a:endParaRPr lang="et-EE"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b="1">
                          <a:effectLst/>
                          <a:latin typeface="Times New Roman" panose="02020603050405020304" pitchFamily="18" charset="0"/>
                          <a:cs typeface="Times New Roman" panose="02020603050405020304" pitchFamily="18" charset="0"/>
                        </a:rPr>
                        <a:t>10388</a:t>
                      </a:r>
                      <a:endParaRPr lang="et-EE"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b="1">
                          <a:effectLst/>
                          <a:latin typeface="Times New Roman" panose="02020603050405020304" pitchFamily="18" charset="0"/>
                          <a:cs typeface="Times New Roman" panose="02020603050405020304" pitchFamily="18" charset="0"/>
                        </a:rPr>
                        <a:t>6102</a:t>
                      </a:r>
                      <a:endParaRPr lang="et-EE"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b="1" dirty="0">
                          <a:effectLst/>
                          <a:latin typeface="Times New Roman" panose="02020603050405020304" pitchFamily="18" charset="0"/>
                          <a:cs typeface="Times New Roman" panose="02020603050405020304" pitchFamily="18" charset="0"/>
                        </a:rPr>
                        <a:t>4398</a:t>
                      </a:r>
                      <a:endParaRPr lang="et-EE"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b="1">
                          <a:effectLst/>
                          <a:latin typeface="Times New Roman" panose="02020603050405020304" pitchFamily="18" charset="0"/>
                          <a:cs typeface="Times New Roman" panose="02020603050405020304" pitchFamily="18" charset="0"/>
                        </a:rPr>
                        <a:t>8424</a:t>
                      </a:r>
                      <a:endParaRPr lang="et-EE"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b="1" dirty="0">
                          <a:effectLst/>
                          <a:latin typeface="Times New Roman" panose="02020603050405020304" pitchFamily="18" charset="0"/>
                          <a:cs typeface="Times New Roman" panose="02020603050405020304" pitchFamily="18" charset="0"/>
                        </a:rPr>
                        <a:t>8223</a:t>
                      </a:r>
                      <a:endParaRPr lang="et-EE"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b="1" dirty="0">
                          <a:effectLst/>
                          <a:latin typeface="Times New Roman" panose="02020603050405020304" pitchFamily="18" charset="0"/>
                          <a:cs typeface="Times New Roman" panose="02020603050405020304" pitchFamily="18" charset="0"/>
                        </a:rPr>
                        <a:t>7954</a:t>
                      </a:r>
                      <a:endParaRPr lang="et-EE"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b="1" dirty="0">
                          <a:solidFill>
                            <a:srgbClr val="00B050"/>
                          </a:solidFill>
                          <a:effectLst/>
                          <a:latin typeface="Times New Roman" panose="02020603050405020304" pitchFamily="18" charset="0"/>
                          <a:cs typeface="Times New Roman" panose="02020603050405020304" pitchFamily="18" charset="0"/>
                        </a:rPr>
                        <a:t>1964</a:t>
                      </a:r>
                      <a:endParaRPr lang="et-EE" sz="20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600"/>
                        </a:spcAft>
                      </a:pPr>
                      <a:r>
                        <a:rPr lang="et-EE" sz="2000" b="1" dirty="0">
                          <a:solidFill>
                            <a:srgbClr val="C00000"/>
                          </a:solidFill>
                          <a:effectLst/>
                          <a:latin typeface="Times New Roman" panose="02020603050405020304" pitchFamily="18" charset="0"/>
                          <a:cs typeface="Times New Roman" panose="02020603050405020304" pitchFamily="18" charset="0"/>
                        </a:rPr>
                        <a:t>-2121</a:t>
                      </a:r>
                      <a:endParaRPr lang="et-EE"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600"/>
                        </a:spcAft>
                      </a:pPr>
                      <a:r>
                        <a:rPr lang="et-EE" sz="2000" b="1" dirty="0">
                          <a:solidFill>
                            <a:srgbClr val="C00000"/>
                          </a:solidFill>
                          <a:effectLst/>
                          <a:latin typeface="Times New Roman" panose="02020603050405020304" pitchFamily="18" charset="0"/>
                          <a:cs typeface="Times New Roman" panose="02020603050405020304" pitchFamily="18" charset="0"/>
                        </a:rPr>
                        <a:t>-3556</a:t>
                      </a:r>
                      <a:endParaRPr lang="et-EE" sz="2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419539505"/>
                  </a:ext>
                </a:extLst>
              </a:tr>
            </a:tbl>
          </a:graphicData>
        </a:graphic>
      </p:graphicFrame>
      <p:sp>
        <p:nvSpPr>
          <p:cNvPr id="5" name="Rectangle 1"/>
          <p:cNvSpPr>
            <a:spLocks noChangeArrowheads="1"/>
          </p:cNvSpPr>
          <p:nvPr/>
        </p:nvSpPr>
        <p:spPr bwMode="auto">
          <a:xfrm>
            <a:off x="-5076220" y="454147"/>
            <a:ext cx="19451097"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t-EE" altLang="et-EE" sz="1200" b="0" i="1" u="none" strike="noStrike" cap="none" normalizeH="0" baseline="0" smtClean="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Eesti 2018-2020 aasta elektribilanss </a:t>
            </a:r>
            <a:endParaRPr kumimoji="0" lang="et-EE" altLang="et-EE"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t-EE" altLang="et-EE"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88934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335023"/>
          </a:xfrm>
        </p:spPr>
        <p:txBody>
          <a:bodyPr/>
          <a:lstStyle/>
          <a:p>
            <a:r>
              <a:rPr lang="et-EE" sz="4000" b="1" i="1" dirty="0" smtClean="0">
                <a:solidFill>
                  <a:srgbClr val="0070C0"/>
                </a:solidFill>
                <a:latin typeface="Times New Roman" panose="02020603050405020304" pitchFamily="18" charset="0"/>
                <a:cs typeface="Times New Roman" panose="02020603050405020304" pitchFamily="18" charset="0"/>
              </a:rPr>
              <a:t>Kasvuhoonegaaside vähendamine </a:t>
            </a:r>
            <a:br>
              <a:rPr lang="et-EE" sz="4000" b="1" i="1" dirty="0" smtClean="0">
                <a:solidFill>
                  <a:srgbClr val="0070C0"/>
                </a:solidFill>
                <a:latin typeface="Times New Roman" panose="02020603050405020304" pitchFamily="18" charset="0"/>
                <a:cs typeface="Times New Roman" panose="02020603050405020304" pitchFamily="18" charset="0"/>
              </a:rPr>
            </a:br>
            <a:r>
              <a:rPr lang="et-EE" sz="2400" b="1" dirty="0" smtClean="0">
                <a:latin typeface="Times New Roman" panose="02020603050405020304" pitchFamily="18" charset="0"/>
                <a:cs typeface="Times New Roman" panose="02020603050405020304" pitchFamily="18" charset="0"/>
              </a:rPr>
              <a:t>2020</a:t>
            </a:r>
            <a:r>
              <a:rPr lang="et-EE" sz="2400" dirty="0" smtClean="0">
                <a:latin typeface="Times New Roman" panose="02020603050405020304" pitchFamily="18" charset="0"/>
                <a:cs typeface="Times New Roman" panose="02020603050405020304" pitchFamily="18" charset="0"/>
              </a:rPr>
              <a:t>. aasta tulemus - </a:t>
            </a:r>
            <a:r>
              <a:rPr lang="et-EE" sz="2400" b="1" dirty="0" smtClean="0">
                <a:latin typeface="Times New Roman" panose="02020603050405020304" pitchFamily="18" charset="0"/>
                <a:cs typeface="Times New Roman" panose="02020603050405020304" pitchFamily="18" charset="0"/>
              </a:rPr>
              <a:t>64,7 %</a:t>
            </a:r>
            <a:endParaRPr lang="et-EE" sz="2400" b="1" dirty="0">
              <a:latin typeface="Times New Roman" panose="02020603050405020304" pitchFamily="18" charset="0"/>
              <a:cs typeface="Times New Roman" panose="02020603050405020304" pitchFamily="18" charset="0"/>
            </a:endParaRPr>
          </a:p>
        </p:txBody>
      </p:sp>
      <p:pic>
        <p:nvPicPr>
          <p:cNvPr id="4" name="Content Placeholder 3" descr="Table&#10;&#10;Description automatically generated"/>
          <p:cNvPicPr>
            <a:picLocks noGrp="1"/>
          </p:cNvPicPr>
          <p:nvPr>
            <p:ph idx="1"/>
          </p:nvPr>
        </p:nvPicPr>
        <p:blipFill>
          <a:blip r:embed="rId2" r:link="rId3">
            <a:extLst>
              <a:ext uri="{28A0092B-C50C-407E-A947-70E740481C1C}">
                <a14:useLocalDpi xmlns:a14="http://schemas.microsoft.com/office/drawing/2010/main" val="0"/>
              </a:ext>
            </a:extLst>
          </a:blip>
          <a:srcRect/>
          <a:stretch>
            <a:fillRect/>
          </a:stretch>
        </p:blipFill>
        <p:spPr bwMode="auto">
          <a:xfrm>
            <a:off x="2660904" y="1188720"/>
            <a:ext cx="5504688" cy="5522976"/>
          </a:xfrm>
          <a:prstGeom prst="rect">
            <a:avLst/>
          </a:prstGeom>
          <a:noFill/>
          <a:ln>
            <a:noFill/>
          </a:ln>
        </p:spPr>
      </p:pic>
    </p:spTree>
    <p:extLst>
      <p:ext uri="{BB962C8B-B14F-4D97-AF65-F5344CB8AC3E}">
        <p14:creationId xmlns:p14="http://schemas.microsoft.com/office/powerpoint/2010/main" val="771542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t-EE" sz="4000" b="1" i="1" dirty="0">
                <a:solidFill>
                  <a:srgbClr val="0070C0"/>
                </a:solidFill>
                <a:latin typeface="Times New Roman" panose="02020603050405020304" pitchFamily="18" charset="0"/>
                <a:cs typeface="Times New Roman" panose="02020603050405020304" pitchFamily="18" charset="0"/>
              </a:rPr>
              <a:t>Elektri ja gaasi </a:t>
            </a:r>
            <a:r>
              <a:rPr lang="et-EE" sz="4000" b="1" i="1" dirty="0" smtClean="0">
                <a:solidFill>
                  <a:srgbClr val="0070C0"/>
                </a:solidFill>
                <a:latin typeface="Times New Roman" panose="02020603050405020304" pitchFamily="18" charset="0"/>
                <a:cs typeface="Times New Roman" panose="02020603050405020304" pitchFamily="18" charset="0"/>
              </a:rPr>
              <a:t>hinnad </a:t>
            </a:r>
            <a:r>
              <a:rPr lang="et-EE" sz="3200" b="1" i="1" dirty="0" smtClean="0">
                <a:solidFill>
                  <a:srgbClr val="0070C0"/>
                </a:solidFill>
                <a:latin typeface="Times New Roman" panose="02020603050405020304" pitchFamily="18" charset="0"/>
                <a:cs typeface="Times New Roman" panose="02020603050405020304" pitchFamily="18" charset="0"/>
              </a:rPr>
              <a:t>(EUR/MWh)</a:t>
            </a:r>
            <a:endParaRPr lang="et-EE" sz="3200" dirty="0"/>
          </a:p>
        </p:txBody>
      </p:sp>
      <p:sp>
        <p:nvSpPr>
          <p:cNvPr id="3" name="Text Placeholder 2"/>
          <p:cNvSpPr>
            <a:spLocks noGrp="1"/>
          </p:cNvSpPr>
          <p:nvPr>
            <p:ph type="body" idx="1"/>
          </p:nvPr>
        </p:nvSpPr>
        <p:spPr>
          <a:xfrm>
            <a:off x="839787" y="1388853"/>
            <a:ext cx="5157787" cy="1116222"/>
          </a:xfrm>
        </p:spPr>
        <p:txBody>
          <a:bodyPr>
            <a:noAutofit/>
          </a:bodyPr>
          <a:lstStyle/>
          <a:p>
            <a:r>
              <a:rPr lang="et-EE" sz="2800" dirty="0" smtClean="0">
                <a:latin typeface="Times New Roman" panose="02020603050405020304" pitchFamily="18" charset="0"/>
                <a:cs typeface="Times New Roman" panose="02020603050405020304" pitchFamily="18" charset="0"/>
              </a:rPr>
              <a:t>                          </a:t>
            </a:r>
          </a:p>
          <a:p>
            <a:endParaRPr lang="et-EE" sz="2800" dirty="0">
              <a:latin typeface="Times New Roman" panose="02020603050405020304" pitchFamily="18" charset="0"/>
              <a:cs typeface="Times New Roman" panose="02020603050405020304" pitchFamily="18" charset="0"/>
            </a:endParaRPr>
          </a:p>
          <a:p>
            <a:r>
              <a:rPr lang="et-EE" sz="2800" dirty="0" smtClean="0">
                <a:latin typeface="Times New Roman" panose="02020603050405020304" pitchFamily="18" charset="0"/>
                <a:cs typeface="Times New Roman" panose="02020603050405020304" pitchFamily="18" charset="0"/>
              </a:rPr>
              <a:t>                           </a:t>
            </a:r>
          </a:p>
          <a:p>
            <a:r>
              <a:rPr lang="et-EE" sz="2800" dirty="0">
                <a:latin typeface="Times New Roman" panose="02020603050405020304" pitchFamily="18" charset="0"/>
                <a:cs typeface="Times New Roman" panose="02020603050405020304" pitchFamily="18" charset="0"/>
              </a:rPr>
              <a:t> </a:t>
            </a:r>
            <a:r>
              <a:rPr lang="et-EE" sz="2800" dirty="0" smtClean="0">
                <a:latin typeface="Times New Roman" panose="02020603050405020304" pitchFamily="18" charset="0"/>
                <a:cs typeface="Times New Roman" panose="02020603050405020304" pitchFamily="18" charset="0"/>
              </a:rPr>
              <a:t>                  Elekter/ </a:t>
            </a:r>
            <a:r>
              <a:rPr lang="et-EE" sz="2800" dirty="0" smtClean="0">
                <a:solidFill>
                  <a:srgbClr val="0070C0"/>
                </a:solidFill>
                <a:latin typeface="Times New Roman" panose="02020603050405020304" pitchFamily="18" charset="0"/>
                <a:cs typeface="Times New Roman" panose="02020603050405020304" pitchFamily="18" charset="0"/>
              </a:rPr>
              <a:t>Maagaas</a:t>
            </a:r>
            <a:r>
              <a:rPr lang="et-EE" sz="2800" dirty="0" smtClean="0">
                <a:latin typeface="Times New Roman" panose="02020603050405020304" pitchFamily="18" charset="0"/>
                <a:cs typeface="Times New Roman" panose="02020603050405020304" pitchFamily="18" charset="0"/>
              </a:rPr>
              <a:t>                            </a:t>
            </a:r>
          </a:p>
          <a:p>
            <a:r>
              <a:rPr lang="et-EE" sz="2800" dirty="0" smtClean="0">
                <a:latin typeface="Times New Roman" panose="02020603050405020304" pitchFamily="18" charset="0"/>
                <a:cs typeface="Times New Roman" panose="02020603050405020304" pitchFamily="18" charset="0"/>
              </a:rPr>
              <a:t>                     2020            2021</a:t>
            </a:r>
            <a:endParaRPr lang="et-EE" sz="28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a:xfrm>
            <a:off x="839788" y="2505074"/>
            <a:ext cx="6915359" cy="4111385"/>
          </a:xfrm>
        </p:spPr>
        <p:txBody>
          <a:bodyPr>
            <a:normAutofit fontScale="77500" lnSpcReduction="20000"/>
          </a:bodyPr>
          <a:lstStyle/>
          <a:p>
            <a:pPr marL="0" indent="0">
              <a:buNone/>
            </a:pPr>
            <a:r>
              <a:rPr lang="et-EE" dirty="0" smtClean="0">
                <a:latin typeface="Times New Roman" panose="02020603050405020304" pitchFamily="18" charset="0"/>
                <a:cs typeface="Times New Roman" panose="02020603050405020304" pitchFamily="18" charset="0"/>
              </a:rPr>
              <a:t>Jaanuar         30,84                    53,52      </a:t>
            </a:r>
            <a:r>
              <a:rPr lang="et-EE" dirty="0" smtClean="0">
                <a:solidFill>
                  <a:srgbClr val="0070C0"/>
                </a:solidFill>
                <a:latin typeface="Times New Roman" panose="02020603050405020304" pitchFamily="18" charset="0"/>
                <a:cs typeface="Times New Roman" panose="02020603050405020304" pitchFamily="18" charset="0"/>
              </a:rPr>
              <a:t>23,43</a:t>
            </a:r>
          </a:p>
          <a:p>
            <a:pPr marL="0" indent="0">
              <a:buNone/>
            </a:pPr>
            <a:r>
              <a:rPr lang="et-EE" dirty="0" smtClean="0">
                <a:latin typeface="Times New Roman" panose="02020603050405020304" pitchFamily="18" charset="0"/>
                <a:cs typeface="Times New Roman" panose="02020603050405020304" pitchFamily="18" charset="0"/>
              </a:rPr>
              <a:t>Veebruar       28,11                    59,18      </a:t>
            </a:r>
            <a:r>
              <a:rPr lang="et-EE" dirty="0" smtClean="0">
                <a:solidFill>
                  <a:srgbClr val="0070C0"/>
                </a:solidFill>
                <a:latin typeface="Times New Roman" panose="02020603050405020304" pitchFamily="18" charset="0"/>
                <a:cs typeface="Times New Roman" panose="02020603050405020304" pitchFamily="18" charset="0"/>
              </a:rPr>
              <a:t>27,52</a:t>
            </a:r>
          </a:p>
          <a:p>
            <a:pPr marL="0" indent="0">
              <a:buNone/>
            </a:pPr>
            <a:r>
              <a:rPr lang="et-EE" dirty="0" smtClean="0">
                <a:latin typeface="Times New Roman" panose="02020603050405020304" pitchFamily="18" charset="0"/>
                <a:cs typeface="Times New Roman" panose="02020603050405020304" pitchFamily="18" charset="0"/>
              </a:rPr>
              <a:t>Märts            24,01                    43,52      </a:t>
            </a:r>
            <a:r>
              <a:rPr lang="et-EE" dirty="0" smtClean="0">
                <a:solidFill>
                  <a:srgbClr val="0070C0"/>
                </a:solidFill>
                <a:latin typeface="Times New Roman" panose="02020603050405020304" pitchFamily="18" charset="0"/>
                <a:cs typeface="Times New Roman" panose="02020603050405020304" pitchFamily="18" charset="0"/>
              </a:rPr>
              <a:t>27,52</a:t>
            </a:r>
          </a:p>
          <a:p>
            <a:pPr marL="0" indent="0">
              <a:buNone/>
            </a:pPr>
            <a:r>
              <a:rPr lang="et-EE" dirty="0" smtClean="0">
                <a:latin typeface="Times New Roman" panose="02020603050405020304" pitchFamily="18" charset="0"/>
                <a:cs typeface="Times New Roman" panose="02020603050405020304" pitchFamily="18" charset="0"/>
              </a:rPr>
              <a:t>Aprill            23,69                    43,60      </a:t>
            </a:r>
            <a:r>
              <a:rPr lang="et-EE" dirty="0" smtClean="0">
                <a:solidFill>
                  <a:srgbClr val="0070C0"/>
                </a:solidFill>
                <a:latin typeface="Times New Roman" panose="02020603050405020304" pitchFamily="18" charset="0"/>
                <a:cs typeface="Times New Roman" panose="02020603050405020304" pitchFamily="18" charset="0"/>
              </a:rPr>
              <a:t>24,67</a:t>
            </a:r>
          </a:p>
          <a:p>
            <a:pPr marL="0" indent="0">
              <a:buNone/>
            </a:pPr>
            <a:r>
              <a:rPr lang="et-EE" dirty="0" smtClean="0">
                <a:latin typeface="Times New Roman" panose="02020603050405020304" pitchFamily="18" charset="0"/>
                <a:cs typeface="Times New Roman" panose="02020603050405020304" pitchFamily="18" charset="0"/>
              </a:rPr>
              <a:t>Mai               25,02                    48,42      </a:t>
            </a:r>
            <a:r>
              <a:rPr lang="et-EE" dirty="0" smtClean="0">
                <a:solidFill>
                  <a:srgbClr val="0070C0"/>
                </a:solidFill>
                <a:latin typeface="Times New Roman" panose="02020603050405020304" pitchFamily="18" charset="0"/>
                <a:cs typeface="Times New Roman" panose="02020603050405020304" pitchFamily="18" charset="0"/>
              </a:rPr>
              <a:t>26,57</a:t>
            </a:r>
          </a:p>
          <a:p>
            <a:pPr marL="0" indent="0">
              <a:buNone/>
            </a:pPr>
            <a:r>
              <a:rPr lang="et-EE" dirty="0" smtClean="0">
                <a:latin typeface="Times New Roman" panose="02020603050405020304" pitchFamily="18" charset="0"/>
                <a:cs typeface="Times New Roman" panose="02020603050405020304" pitchFamily="18" charset="0"/>
              </a:rPr>
              <a:t>Juuni             37,70                    71,68      </a:t>
            </a:r>
            <a:r>
              <a:rPr lang="et-EE" dirty="0" smtClean="0">
                <a:solidFill>
                  <a:srgbClr val="0070C0"/>
                </a:solidFill>
                <a:latin typeface="Times New Roman" panose="02020603050405020304" pitchFamily="18" charset="0"/>
                <a:cs typeface="Times New Roman" panose="02020603050405020304" pitchFamily="18" charset="0"/>
              </a:rPr>
              <a:t>29,71</a:t>
            </a:r>
          </a:p>
          <a:p>
            <a:pPr marL="0" indent="0">
              <a:buNone/>
            </a:pPr>
            <a:r>
              <a:rPr lang="et-EE" dirty="0" smtClean="0">
                <a:latin typeface="Times New Roman" panose="02020603050405020304" pitchFamily="18" charset="0"/>
                <a:cs typeface="Times New Roman" panose="02020603050405020304" pitchFamily="18" charset="0"/>
              </a:rPr>
              <a:t>Juuli              30,10                    83,78      </a:t>
            </a:r>
            <a:r>
              <a:rPr lang="et-EE" dirty="0" smtClean="0">
                <a:solidFill>
                  <a:srgbClr val="0070C0"/>
                </a:solidFill>
                <a:latin typeface="Times New Roman" panose="02020603050405020304" pitchFamily="18" charset="0"/>
                <a:cs typeface="Times New Roman" panose="02020603050405020304" pitchFamily="18" charset="0"/>
              </a:rPr>
              <a:t>35,14</a:t>
            </a:r>
            <a:endParaRPr lang="et-EE" i="1" dirty="0" smtClean="0">
              <a:solidFill>
                <a:srgbClr val="0070C0"/>
              </a:solidFill>
              <a:latin typeface="Times New Roman" panose="02020603050405020304" pitchFamily="18" charset="0"/>
              <a:cs typeface="Times New Roman" panose="02020603050405020304" pitchFamily="18" charset="0"/>
            </a:endParaRPr>
          </a:p>
          <a:p>
            <a:pPr marL="0" indent="0">
              <a:buNone/>
            </a:pPr>
            <a:r>
              <a:rPr lang="et-EE" dirty="0" smtClean="0">
                <a:latin typeface="Times New Roman" panose="02020603050405020304" pitchFamily="18" charset="0"/>
                <a:cs typeface="Times New Roman" panose="02020603050405020304" pitchFamily="18" charset="0"/>
              </a:rPr>
              <a:t>August          40,90                    87,03      </a:t>
            </a:r>
            <a:r>
              <a:rPr lang="et-EE" dirty="0" smtClean="0">
                <a:solidFill>
                  <a:srgbClr val="0070C0"/>
                </a:solidFill>
                <a:latin typeface="Times New Roman" panose="02020603050405020304" pitchFamily="18" charset="0"/>
                <a:cs typeface="Times New Roman" panose="02020603050405020304" pitchFamily="18" charset="0"/>
              </a:rPr>
              <a:t>40.05</a:t>
            </a:r>
          </a:p>
          <a:p>
            <a:pPr marL="0" indent="0">
              <a:buNone/>
            </a:pPr>
            <a:r>
              <a:rPr lang="et-EE" dirty="0" smtClean="0">
                <a:latin typeface="Times New Roman" panose="02020603050405020304" pitchFamily="18" charset="0"/>
                <a:cs typeface="Times New Roman" panose="02020603050405020304" pitchFamily="18" charset="0"/>
              </a:rPr>
              <a:t>September     39,59  </a:t>
            </a:r>
            <a:r>
              <a:rPr lang="et-EE" dirty="0" smtClean="0">
                <a:solidFill>
                  <a:srgbClr val="0070C0"/>
                </a:solidFill>
                <a:latin typeface="Times New Roman" panose="02020603050405020304" pitchFamily="18" charset="0"/>
                <a:cs typeface="Times New Roman" panose="02020603050405020304" pitchFamily="18" charset="0"/>
              </a:rPr>
              <a:t>15,14</a:t>
            </a:r>
            <a:r>
              <a:rPr lang="et-EE" dirty="0" smtClean="0">
                <a:latin typeface="Times New Roman" panose="02020603050405020304" pitchFamily="18" charset="0"/>
                <a:cs typeface="Times New Roman" panose="02020603050405020304" pitchFamily="18" charset="0"/>
              </a:rPr>
              <a:t>      122,40 </a:t>
            </a:r>
            <a:r>
              <a:rPr lang="et-EE" dirty="0">
                <a:solidFill>
                  <a:srgbClr val="0070C0"/>
                </a:solidFill>
                <a:latin typeface="Times New Roman" panose="02020603050405020304" pitchFamily="18" charset="0"/>
                <a:cs typeface="Times New Roman" panose="02020603050405020304" pitchFamily="18" charset="0"/>
              </a:rPr>
              <a:t> </a:t>
            </a:r>
            <a:r>
              <a:rPr lang="et-EE" dirty="0" smtClean="0">
                <a:solidFill>
                  <a:srgbClr val="0070C0"/>
                </a:solidFill>
                <a:latin typeface="Times New Roman" panose="02020603050405020304" pitchFamily="18" charset="0"/>
                <a:cs typeface="Times New Roman" panose="02020603050405020304" pitchFamily="18" charset="0"/>
              </a:rPr>
              <a:t>     47,52</a:t>
            </a:r>
          </a:p>
          <a:p>
            <a:pPr marL="0" indent="0">
              <a:buNone/>
            </a:pPr>
            <a:r>
              <a:rPr lang="et-EE" dirty="0" smtClean="0">
                <a:latin typeface="Times New Roman" panose="02020603050405020304" pitchFamily="18" charset="0"/>
                <a:cs typeface="Times New Roman" panose="02020603050405020304" pitchFamily="18" charset="0"/>
              </a:rPr>
              <a:t>Oktoober       37,65  </a:t>
            </a:r>
            <a:r>
              <a:rPr lang="et-EE" dirty="0" smtClean="0">
                <a:solidFill>
                  <a:srgbClr val="0070C0"/>
                </a:solidFill>
                <a:latin typeface="Times New Roman" panose="02020603050405020304" pitchFamily="18" charset="0"/>
                <a:cs typeface="Times New Roman" panose="02020603050405020304" pitchFamily="18" charset="0"/>
              </a:rPr>
              <a:t>16,19</a:t>
            </a:r>
            <a:r>
              <a:rPr lang="et-EE" dirty="0" smtClean="0">
                <a:latin typeface="Times New Roman" panose="02020603050405020304" pitchFamily="18" charset="0"/>
                <a:cs typeface="Times New Roman" panose="02020603050405020304" pitchFamily="18" charset="0"/>
              </a:rPr>
              <a:t>      </a:t>
            </a:r>
            <a:r>
              <a:rPr lang="et-EE" i="1" dirty="0" smtClean="0">
                <a:latin typeface="Times New Roman" panose="02020603050405020304" pitchFamily="18" charset="0"/>
                <a:cs typeface="Times New Roman" panose="02020603050405020304" pitchFamily="18" charset="0"/>
              </a:rPr>
              <a:t>117,52       </a:t>
            </a:r>
            <a:r>
              <a:rPr lang="et-EE" dirty="0" smtClean="0">
                <a:solidFill>
                  <a:srgbClr val="0070C0"/>
                </a:solidFill>
                <a:latin typeface="Times New Roman" panose="02020603050405020304" pitchFamily="18" charset="0"/>
                <a:cs typeface="Times New Roman" panose="02020603050405020304" pitchFamily="18" charset="0"/>
              </a:rPr>
              <a:t>58,00</a:t>
            </a:r>
          </a:p>
          <a:p>
            <a:pPr marL="0" indent="0">
              <a:buNone/>
            </a:pPr>
            <a:r>
              <a:rPr lang="et-EE" b="1" dirty="0" smtClean="0">
                <a:latin typeface="Times New Roman" panose="02020603050405020304" pitchFamily="18" charset="0"/>
                <a:cs typeface="Times New Roman" panose="02020603050405020304" pitchFamily="18" charset="0"/>
              </a:rPr>
              <a:t>Jaan-okt.       31,36  </a:t>
            </a:r>
            <a:r>
              <a:rPr lang="et-EE" b="1" dirty="0" smtClean="0">
                <a:solidFill>
                  <a:srgbClr val="0070C0"/>
                </a:solidFill>
                <a:latin typeface="Times New Roman" panose="02020603050405020304" pitchFamily="18" charset="0"/>
                <a:cs typeface="Times New Roman" panose="02020603050405020304" pitchFamily="18" charset="0"/>
              </a:rPr>
              <a:t>12,17</a:t>
            </a:r>
            <a:r>
              <a:rPr lang="et-EE" b="1" dirty="0" smtClean="0">
                <a:latin typeface="Times New Roman" panose="02020603050405020304" pitchFamily="18" charset="0"/>
                <a:cs typeface="Times New Roman" panose="02020603050405020304" pitchFamily="18" charset="0"/>
              </a:rPr>
              <a:t>       70,35       </a:t>
            </a:r>
            <a:r>
              <a:rPr lang="et-EE" b="1" dirty="0" smtClean="0">
                <a:solidFill>
                  <a:srgbClr val="0070C0"/>
                </a:solidFill>
                <a:latin typeface="Times New Roman" panose="02020603050405020304" pitchFamily="18" charset="0"/>
                <a:cs typeface="Times New Roman" panose="02020603050405020304" pitchFamily="18" charset="0"/>
              </a:rPr>
              <a:t>33,71</a:t>
            </a:r>
            <a:endParaRPr lang="et-EE" b="1" dirty="0">
              <a:solidFill>
                <a:srgbClr val="0070C0"/>
              </a:solidFill>
              <a:latin typeface="Times New Roman" panose="02020603050405020304" pitchFamily="18" charset="0"/>
              <a:cs typeface="Times New Roman" panose="02020603050405020304" pitchFamily="18" charset="0"/>
            </a:endParaRPr>
          </a:p>
        </p:txBody>
      </p:sp>
      <p:sp>
        <p:nvSpPr>
          <p:cNvPr id="5" name="Text Placeholder 4"/>
          <p:cNvSpPr>
            <a:spLocks noGrp="1"/>
          </p:cNvSpPr>
          <p:nvPr>
            <p:ph type="body" sz="quarter" idx="3"/>
          </p:nvPr>
        </p:nvSpPr>
        <p:spPr>
          <a:xfrm>
            <a:off x="7651630" y="1681163"/>
            <a:ext cx="3942272" cy="823912"/>
          </a:xfrm>
        </p:spPr>
        <p:txBody>
          <a:bodyPr>
            <a:normAutofit fontScale="25000" lnSpcReduction="20000"/>
          </a:bodyPr>
          <a:lstStyle/>
          <a:p>
            <a:r>
              <a:rPr lang="et-EE" dirty="0" smtClean="0"/>
              <a:t>                                                                 </a:t>
            </a:r>
            <a:r>
              <a:rPr lang="et-EE" sz="9600" dirty="0" smtClean="0">
                <a:latin typeface="Times New Roman" panose="02020603050405020304" pitchFamily="18" charset="0"/>
                <a:cs typeface="Times New Roman" panose="02020603050405020304" pitchFamily="18" charset="0"/>
              </a:rPr>
              <a:t>Maagaas</a:t>
            </a:r>
            <a:r>
              <a:rPr lang="et-EE" sz="11200" dirty="0" smtClean="0">
                <a:latin typeface="Times New Roman" panose="02020603050405020304" pitchFamily="18" charset="0"/>
                <a:cs typeface="Times New Roman" panose="02020603050405020304" pitchFamily="18" charset="0"/>
              </a:rPr>
              <a:t> </a:t>
            </a:r>
          </a:p>
          <a:p>
            <a:r>
              <a:rPr lang="et-EE" sz="7200" dirty="0">
                <a:latin typeface="Times New Roman" panose="02020603050405020304" pitchFamily="18" charset="0"/>
                <a:cs typeface="Times New Roman" panose="02020603050405020304" pitchFamily="18" charset="0"/>
              </a:rPr>
              <a:t> </a:t>
            </a:r>
            <a:r>
              <a:rPr lang="et-EE" sz="7200" dirty="0" smtClean="0">
                <a:latin typeface="Times New Roman" panose="02020603050405020304" pitchFamily="18" charset="0"/>
                <a:cs typeface="Times New Roman" panose="02020603050405020304" pitchFamily="18" charset="0"/>
              </a:rPr>
              <a:t>          </a:t>
            </a:r>
            <a:r>
              <a:rPr lang="et-EE" sz="7200" dirty="0" err="1" smtClean="0">
                <a:latin typeface="Times New Roman" panose="02020603050405020304" pitchFamily="18" charset="0"/>
                <a:cs typeface="Times New Roman" panose="02020603050405020304" pitchFamily="18" charset="0"/>
              </a:rPr>
              <a:t>Gaspool</a:t>
            </a:r>
            <a:r>
              <a:rPr lang="et-EE" sz="7200" dirty="0" smtClean="0">
                <a:latin typeface="Times New Roman" panose="02020603050405020304" pitchFamily="18" charset="0"/>
                <a:cs typeface="Times New Roman" panose="02020603050405020304" pitchFamily="18" charset="0"/>
              </a:rPr>
              <a:t>  TTF  GET Baltic  </a:t>
            </a:r>
            <a:endParaRPr lang="et-EE" sz="7200"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sz="quarter" idx="4"/>
          </p:nvPr>
        </p:nvSpPr>
        <p:spPr>
          <a:xfrm>
            <a:off x="7755146" y="2406769"/>
            <a:ext cx="3838755" cy="3890513"/>
          </a:xfrm>
        </p:spPr>
        <p:txBody>
          <a:bodyPr>
            <a:normAutofit/>
          </a:bodyPr>
          <a:lstStyle/>
          <a:p>
            <a:pPr marL="0" indent="0">
              <a:buNone/>
            </a:pPr>
            <a:r>
              <a:rPr lang="et-EE" sz="1800" dirty="0" smtClean="0">
                <a:latin typeface="Times New Roman" panose="02020603050405020304" pitchFamily="18" charset="0"/>
                <a:cs typeface="Times New Roman" panose="02020603050405020304" pitchFamily="18" charset="0"/>
              </a:rPr>
              <a:t>2016     14,0        </a:t>
            </a:r>
          </a:p>
          <a:p>
            <a:pPr marL="0" indent="0">
              <a:buNone/>
            </a:pPr>
            <a:r>
              <a:rPr lang="et-EE" sz="1800" dirty="0" smtClean="0">
                <a:latin typeface="Times New Roman" panose="02020603050405020304" pitchFamily="18" charset="0"/>
                <a:cs typeface="Times New Roman" panose="02020603050405020304" pitchFamily="18" charset="0"/>
              </a:rPr>
              <a:t>2017     17,0</a:t>
            </a:r>
          </a:p>
          <a:p>
            <a:pPr marL="0" indent="0">
              <a:buNone/>
            </a:pPr>
            <a:r>
              <a:rPr lang="et-EE" sz="1800" dirty="0" smtClean="0">
                <a:latin typeface="Times New Roman" panose="02020603050405020304" pitchFamily="18" charset="0"/>
                <a:cs typeface="Times New Roman" panose="02020603050405020304" pitchFamily="18" charset="0"/>
              </a:rPr>
              <a:t>2018      21,0       22,0 </a:t>
            </a:r>
          </a:p>
          <a:p>
            <a:pPr marL="0" indent="0">
              <a:buNone/>
            </a:pPr>
            <a:r>
              <a:rPr lang="et-EE" sz="1800" dirty="0" smtClean="0">
                <a:latin typeface="Times New Roman" panose="02020603050405020304" pitchFamily="18" charset="0"/>
                <a:cs typeface="Times New Roman" panose="02020603050405020304" pitchFamily="18" charset="0"/>
              </a:rPr>
              <a:t>2019      15,4       15,3</a:t>
            </a:r>
          </a:p>
          <a:p>
            <a:pPr marL="0" indent="0">
              <a:buNone/>
            </a:pPr>
            <a:r>
              <a:rPr lang="et-EE" sz="1800" dirty="0" smtClean="0">
                <a:latin typeface="Times New Roman" panose="02020603050405020304" pitchFamily="18" charset="0"/>
                <a:cs typeface="Times New Roman" panose="02020603050405020304" pitchFamily="18" charset="0"/>
              </a:rPr>
              <a:t>2020        9,5          9,4        10,5</a:t>
            </a:r>
          </a:p>
          <a:p>
            <a:pPr marL="342900" indent="-342900">
              <a:buAutoNum type="arabicPlain" startAt="2021"/>
            </a:pPr>
            <a:r>
              <a:rPr lang="et-EE" sz="1800" dirty="0" smtClean="0">
                <a:latin typeface="Times New Roman" panose="02020603050405020304" pitchFamily="18" charset="0"/>
                <a:cs typeface="Times New Roman" panose="02020603050405020304" pitchFamily="18" charset="0"/>
              </a:rPr>
              <a:t>      29,1        29,2        25,1</a:t>
            </a:r>
          </a:p>
          <a:p>
            <a:pPr marL="0" indent="0">
              <a:buNone/>
            </a:pPr>
            <a:endParaRPr lang="et-EE" sz="1800" dirty="0" smtClean="0">
              <a:latin typeface="Times New Roman" panose="02020603050405020304" pitchFamily="18" charset="0"/>
              <a:cs typeface="Times New Roman" panose="02020603050405020304" pitchFamily="18" charset="0"/>
            </a:endParaRPr>
          </a:p>
          <a:p>
            <a:pPr marL="0" indent="0">
              <a:buNone/>
            </a:pPr>
            <a:r>
              <a:rPr lang="et-EE" sz="1800" b="1" i="1" dirty="0" smtClean="0">
                <a:latin typeface="Times New Roman" panose="02020603050405020304" pitchFamily="18" charset="0"/>
                <a:cs typeface="Times New Roman" panose="02020603050405020304" pitchFamily="18" charset="0"/>
              </a:rPr>
              <a:t>Prognoos </a:t>
            </a:r>
            <a:r>
              <a:rPr lang="et-EE" sz="1800" i="1" dirty="0" smtClean="0">
                <a:latin typeface="Times New Roman" panose="02020603050405020304" pitchFamily="18" charset="0"/>
                <a:cs typeface="Times New Roman" panose="02020603050405020304" pitchFamily="18" charset="0"/>
              </a:rPr>
              <a:t>EUR/MWh okt </a:t>
            </a:r>
            <a:r>
              <a:rPr lang="et-EE" sz="1800" i="1" dirty="0" smtClean="0">
                <a:solidFill>
                  <a:srgbClr val="0070C0"/>
                </a:solidFill>
                <a:latin typeface="Times New Roman" panose="02020603050405020304" pitchFamily="18" charset="0"/>
                <a:cs typeface="Times New Roman" panose="02020603050405020304" pitchFamily="18" charset="0"/>
              </a:rPr>
              <a:t>65,</a:t>
            </a:r>
            <a:r>
              <a:rPr lang="et-EE" sz="1800" i="1" dirty="0" smtClean="0">
                <a:latin typeface="Times New Roman" panose="02020603050405020304" pitchFamily="18" charset="0"/>
                <a:cs typeface="Times New Roman" panose="02020603050405020304" pitchFamily="18" charset="0"/>
              </a:rPr>
              <a:t> nov.   </a:t>
            </a:r>
            <a:r>
              <a:rPr lang="et-EE" sz="1800" b="1" i="1" dirty="0" smtClean="0">
                <a:solidFill>
                  <a:srgbClr val="0070C0"/>
                </a:solidFill>
                <a:latin typeface="Times New Roman" panose="02020603050405020304" pitchFamily="18" charset="0"/>
                <a:cs typeface="Times New Roman" panose="02020603050405020304" pitchFamily="18" charset="0"/>
              </a:rPr>
              <a:t>130</a:t>
            </a:r>
          </a:p>
          <a:p>
            <a:pPr marL="0" indent="0">
              <a:buNone/>
            </a:pPr>
            <a:r>
              <a:rPr lang="et-EE" sz="1800" i="1" dirty="0">
                <a:latin typeface="Times New Roman" panose="02020603050405020304" pitchFamily="18" charset="0"/>
                <a:cs typeface="Times New Roman" panose="02020603050405020304" pitchFamily="18" charset="0"/>
              </a:rPr>
              <a:t>d</a:t>
            </a:r>
            <a:r>
              <a:rPr lang="et-EE" sz="1800" i="1" dirty="0" smtClean="0">
                <a:latin typeface="Times New Roman" panose="02020603050405020304" pitchFamily="18" charset="0"/>
                <a:cs typeface="Times New Roman" panose="02020603050405020304" pitchFamily="18" charset="0"/>
              </a:rPr>
              <a:t>ets, jaanuar, veebruar                   </a:t>
            </a:r>
            <a:r>
              <a:rPr lang="et-EE" sz="1800" b="1" i="1" dirty="0" smtClean="0">
                <a:solidFill>
                  <a:srgbClr val="0070C0"/>
                </a:solidFill>
                <a:latin typeface="Times New Roman" panose="02020603050405020304" pitchFamily="18" charset="0"/>
                <a:cs typeface="Times New Roman" panose="02020603050405020304" pitchFamily="18" charset="0"/>
              </a:rPr>
              <a:t>140</a:t>
            </a:r>
          </a:p>
          <a:p>
            <a:pPr marL="0" indent="0">
              <a:buNone/>
            </a:pPr>
            <a:r>
              <a:rPr lang="et-EE" sz="1800" i="1" dirty="0" smtClean="0">
                <a:latin typeface="Times New Roman" panose="02020603050405020304" pitchFamily="18" charset="0"/>
                <a:cs typeface="Times New Roman" panose="02020603050405020304" pitchFamily="18" charset="0"/>
              </a:rPr>
              <a:t>Märt, aprill langus, mais taastud      </a:t>
            </a:r>
            <a:r>
              <a:rPr lang="et-EE" sz="1800" b="1" i="1" dirty="0" smtClean="0">
                <a:solidFill>
                  <a:srgbClr val="0070C0"/>
                </a:solidFill>
                <a:latin typeface="Times New Roman" panose="02020603050405020304" pitchFamily="18" charset="0"/>
                <a:cs typeface="Times New Roman" panose="02020603050405020304" pitchFamily="18" charset="0"/>
              </a:rPr>
              <a:t>50</a:t>
            </a:r>
            <a:endParaRPr lang="et-EE" sz="1800" b="1" i="1" dirty="0">
              <a:solidFill>
                <a:srgbClr val="0070C0"/>
              </a:solidFill>
              <a:latin typeface="Times New Roman" panose="02020603050405020304" pitchFamily="18" charset="0"/>
              <a:cs typeface="Times New Roman" panose="02020603050405020304" pitchFamily="18" charset="0"/>
            </a:endParaRPr>
          </a:p>
          <a:p>
            <a:pPr marL="342900" indent="-342900">
              <a:buAutoNum type="arabicPlain" startAt="2021"/>
            </a:pPr>
            <a:endParaRPr lang="et-EE" sz="18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3689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3683" y="365125"/>
            <a:ext cx="11000117" cy="1325563"/>
          </a:xfrm>
        </p:spPr>
        <p:txBody>
          <a:bodyPr>
            <a:normAutofit/>
          </a:bodyPr>
          <a:lstStyle/>
          <a:p>
            <a:r>
              <a:rPr lang="et-EE" sz="4000" b="1" i="1" dirty="0" smtClean="0">
                <a:solidFill>
                  <a:srgbClr val="0070C0"/>
                </a:solidFill>
                <a:latin typeface="Times New Roman" panose="02020603050405020304" pitchFamily="18" charset="0"/>
                <a:cs typeface="Times New Roman" panose="02020603050405020304" pitchFamily="18" charset="0"/>
              </a:rPr>
              <a:t>Elektri lõpptarbija hinnavõrdlus sept. 2020/2021</a:t>
            </a:r>
            <a:endParaRPr lang="et-EE" sz="4000" b="1" i="1" dirty="0">
              <a:solidFill>
                <a:srgbClr val="0070C0"/>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0421827"/>
              </p:ext>
            </p:extLst>
          </p:nvPr>
        </p:nvGraphicFramePr>
        <p:xfrm>
          <a:off x="838200" y="1825625"/>
          <a:ext cx="10515600" cy="366268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xmlns="" val="2145053914"/>
                    </a:ext>
                  </a:extLst>
                </a:gridCol>
                <a:gridCol w="2103120">
                  <a:extLst>
                    <a:ext uri="{9D8B030D-6E8A-4147-A177-3AD203B41FA5}">
                      <a16:colId xmlns:a16="http://schemas.microsoft.com/office/drawing/2014/main" xmlns="" val="3396425140"/>
                    </a:ext>
                  </a:extLst>
                </a:gridCol>
                <a:gridCol w="2103120">
                  <a:extLst>
                    <a:ext uri="{9D8B030D-6E8A-4147-A177-3AD203B41FA5}">
                      <a16:colId xmlns:a16="http://schemas.microsoft.com/office/drawing/2014/main" xmlns="" val="577212415"/>
                    </a:ext>
                  </a:extLst>
                </a:gridCol>
                <a:gridCol w="2103120">
                  <a:extLst>
                    <a:ext uri="{9D8B030D-6E8A-4147-A177-3AD203B41FA5}">
                      <a16:colId xmlns:a16="http://schemas.microsoft.com/office/drawing/2014/main" xmlns="" val="299322121"/>
                    </a:ext>
                  </a:extLst>
                </a:gridCol>
                <a:gridCol w="2103120">
                  <a:extLst>
                    <a:ext uri="{9D8B030D-6E8A-4147-A177-3AD203B41FA5}">
                      <a16:colId xmlns:a16="http://schemas.microsoft.com/office/drawing/2014/main" xmlns="" val="3745628106"/>
                    </a:ext>
                  </a:extLst>
                </a:gridCol>
              </a:tblGrid>
              <a:tr h="370840">
                <a:tc>
                  <a:txBody>
                    <a:bodyPr/>
                    <a:lstStyle/>
                    <a:p>
                      <a:endParaRPr lang="et-EE" dirty="0"/>
                    </a:p>
                  </a:txBody>
                  <a:tcPr/>
                </a:tc>
                <a:tc gridSpan="2">
                  <a:txBody>
                    <a:bodyPr/>
                    <a:lstStyle/>
                    <a:p>
                      <a:r>
                        <a:rPr lang="et-EE" dirty="0" smtClean="0"/>
                        <a:t>Elektriküttega eramu 1500kWh/kuus</a:t>
                      </a:r>
                      <a:endParaRPr lang="et-EE" dirty="0"/>
                    </a:p>
                  </a:txBody>
                  <a:tcPr/>
                </a:tc>
                <a:tc hMerge="1">
                  <a:txBody>
                    <a:bodyPr/>
                    <a:lstStyle/>
                    <a:p>
                      <a:endParaRPr lang="et-EE"/>
                    </a:p>
                  </a:txBody>
                  <a:tcPr/>
                </a:tc>
                <a:tc gridSpan="2">
                  <a:txBody>
                    <a:bodyPr/>
                    <a:lstStyle/>
                    <a:p>
                      <a:r>
                        <a:rPr lang="et-EE" dirty="0" smtClean="0"/>
                        <a:t>Kaugküttega 2-3 </a:t>
                      </a:r>
                      <a:r>
                        <a:rPr lang="et-EE" dirty="0" err="1" smtClean="0"/>
                        <a:t>toaline</a:t>
                      </a:r>
                      <a:r>
                        <a:rPr lang="et-EE" dirty="0" smtClean="0"/>
                        <a:t> korter 300 kWh/k</a:t>
                      </a:r>
                      <a:endParaRPr lang="et-EE" dirty="0"/>
                    </a:p>
                  </a:txBody>
                  <a:tcPr/>
                </a:tc>
                <a:tc hMerge="1">
                  <a:txBody>
                    <a:bodyPr/>
                    <a:lstStyle/>
                    <a:p>
                      <a:endParaRPr lang="et-EE"/>
                    </a:p>
                  </a:txBody>
                  <a:tcPr/>
                </a:tc>
                <a:extLst>
                  <a:ext uri="{0D108BD9-81ED-4DB2-BD59-A6C34878D82A}">
                    <a16:rowId xmlns:a16="http://schemas.microsoft.com/office/drawing/2014/main" xmlns="" val="2231414351"/>
                  </a:ext>
                </a:extLst>
              </a:tr>
              <a:tr h="370840">
                <a:tc>
                  <a:txBody>
                    <a:bodyPr/>
                    <a:lstStyle/>
                    <a:p>
                      <a:r>
                        <a:rPr lang="et-EE" dirty="0" smtClean="0">
                          <a:latin typeface="Times New Roman" panose="02020603050405020304" pitchFamily="18" charset="0"/>
                          <a:cs typeface="Times New Roman" panose="02020603050405020304" pitchFamily="18" charset="0"/>
                        </a:rPr>
                        <a:t>Lõpptarbija</a:t>
                      </a:r>
                      <a:r>
                        <a:rPr lang="et-EE" baseline="0" dirty="0" smtClean="0">
                          <a:latin typeface="Times New Roman" panose="02020603050405020304" pitchFamily="18" charset="0"/>
                          <a:cs typeface="Times New Roman" panose="02020603050405020304" pitchFamily="18" charset="0"/>
                        </a:rPr>
                        <a:t> h</a:t>
                      </a:r>
                      <a:r>
                        <a:rPr lang="et-EE" dirty="0" smtClean="0">
                          <a:latin typeface="Times New Roman" panose="02020603050405020304" pitchFamily="18" charset="0"/>
                          <a:cs typeface="Times New Roman" panose="02020603050405020304" pitchFamily="18" charset="0"/>
                        </a:rPr>
                        <a:t>innakomponendid</a:t>
                      </a:r>
                      <a:endParaRPr lang="et-EE" dirty="0">
                        <a:latin typeface="Times New Roman" panose="02020603050405020304" pitchFamily="18" charset="0"/>
                        <a:cs typeface="Times New Roman" panose="02020603050405020304" pitchFamily="18" charset="0"/>
                      </a:endParaRPr>
                    </a:p>
                  </a:txBody>
                  <a:tcPr/>
                </a:tc>
                <a:tc>
                  <a:txBody>
                    <a:bodyPr/>
                    <a:lstStyle/>
                    <a:p>
                      <a:r>
                        <a:rPr lang="et-EE" sz="2400" dirty="0" smtClean="0">
                          <a:latin typeface="Times New Roman" panose="02020603050405020304" pitchFamily="18" charset="0"/>
                          <a:cs typeface="Times New Roman" panose="02020603050405020304" pitchFamily="18" charset="0"/>
                        </a:rPr>
                        <a:t>2020</a:t>
                      </a:r>
                      <a:endParaRPr lang="et-EE" sz="2400" dirty="0">
                        <a:latin typeface="Times New Roman" panose="02020603050405020304" pitchFamily="18" charset="0"/>
                        <a:cs typeface="Times New Roman" panose="02020603050405020304" pitchFamily="18" charset="0"/>
                      </a:endParaRPr>
                    </a:p>
                  </a:txBody>
                  <a:tcPr/>
                </a:tc>
                <a:tc>
                  <a:txBody>
                    <a:bodyPr/>
                    <a:lstStyle/>
                    <a:p>
                      <a:r>
                        <a:rPr lang="et-EE" sz="2400" dirty="0" smtClean="0">
                          <a:latin typeface="Times New Roman" panose="02020603050405020304" pitchFamily="18" charset="0"/>
                          <a:cs typeface="Times New Roman" panose="02020603050405020304" pitchFamily="18" charset="0"/>
                        </a:rPr>
                        <a:t>2021</a:t>
                      </a:r>
                      <a:endParaRPr lang="et-EE" sz="2400" dirty="0">
                        <a:latin typeface="Times New Roman" panose="02020603050405020304" pitchFamily="18" charset="0"/>
                        <a:cs typeface="Times New Roman" panose="02020603050405020304" pitchFamily="18" charset="0"/>
                      </a:endParaRPr>
                    </a:p>
                  </a:txBody>
                  <a:tcPr/>
                </a:tc>
                <a:tc>
                  <a:txBody>
                    <a:bodyPr/>
                    <a:lstStyle/>
                    <a:p>
                      <a:r>
                        <a:rPr lang="et-EE" sz="2400" dirty="0" smtClean="0">
                          <a:latin typeface="Times New Roman" panose="02020603050405020304" pitchFamily="18" charset="0"/>
                          <a:cs typeface="Times New Roman" panose="02020603050405020304" pitchFamily="18" charset="0"/>
                        </a:rPr>
                        <a:t>2020</a:t>
                      </a:r>
                      <a:endParaRPr lang="et-EE" sz="2400" dirty="0">
                        <a:latin typeface="Times New Roman" panose="02020603050405020304" pitchFamily="18" charset="0"/>
                        <a:cs typeface="Times New Roman" panose="02020603050405020304" pitchFamily="18" charset="0"/>
                      </a:endParaRPr>
                    </a:p>
                  </a:txBody>
                  <a:tcPr/>
                </a:tc>
                <a:tc>
                  <a:txBody>
                    <a:bodyPr/>
                    <a:lstStyle/>
                    <a:p>
                      <a:r>
                        <a:rPr lang="et-EE" sz="2400" dirty="0" smtClean="0">
                          <a:latin typeface="Times New Roman" panose="02020603050405020304" pitchFamily="18" charset="0"/>
                          <a:cs typeface="Times New Roman" panose="02020603050405020304" pitchFamily="18" charset="0"/>
                        </a:rPr>
                        <a:t>2021</a:t>
                      </a:r>
                      <a:endParaRPr lang="et-EE"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316731992"/>
                  </a:ext>
                </a:extLst>
              </a:tr>
              <a:tr h="467372">
                <a:tc>
                  <a:txBody>
                    <a:bodyPr/>
                    <a:lstStyle/>
                    <a:p>
                      <a:r>
                        <a:rPr lang="et-EE" dirty="0" smtClean="0">
                          <a:latin typeface="Times New Roman" panose="02020603050405020304" pitchFamily="18" charset="0"/>
                          <a:cs typeface="Times New Roman" panose="02020603050405020304" pitchFamily="18" charset="0"/>
                        </a:rPr>
                        <a:t>Elekter</a:t>
                      </a:r>
                      <a:endParaRPr lang="et-EE"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2000" dirty="0" smtClean="0">
                          <a:latin typeface="Times New Roman" panose="02020603050405020304" pitchFamily="18" charset="0"/>
                          <a:cs typeface="Times New Roman" panose="02020603050405020304" pitchFamily="18" charset="0"/>
                        </a:rPr>
                        <a:t>60</a:t>
                      </a:r>
                      <a:r>
                        <a:rPr lang="et-EE" sz="2000" baseline="0" dirty="0" smtClean="0">
                          <a:latin typeface="Times New Roman" panose="02020603050405020304" pitchFamily="18" charset="0"/>
                          <a:cs typeface="Times New Roman" panose="02020603050405020304" pitchFamily="18" charset="0"/>
                        </a:rPr>
                        <a:t>     </a:t>
                      </a:r>
                      <a:r>
                        <a:rPr lang="et-EE" sz="2000" dirty="0" smtClean="0">
                          <a:latin typeface="Times New Roman" panose="02020603050405020304" pitchFamily="18" charset="0"/>
                          <a:cs typeface="Times New Roman" panose="02020603050405020304" pitchFamily="18" charset="0"/>
                        </a:rPr>
                        <a:t>34% (3,959)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2000" dirty="0" smtClean="0">
                          <a:latin typeface="Times New Roman" panose="02020603050405020304" pitchFamily="18" charset="0"/>
                          <a:cs typeface="Times New Roman" panose="02020603050405020304" pitchFamily="18" charset="0"/>
                        </a:rPr>
                        <a:t>183      57%  </a:t>
                      </a:r>
                      <a:r>
                        <a:rPr lang="et-EE" sz="1800" dirty="0" smtClean="0">
                          <a:latin typeface="Times New Roman" panose="02020603050405020304" pitchFamily="18" charset="0"/>
                          <a:cs typeface="Times New Roman" panose="02020603050405020304" pitchFamily="18" charset="0"/>
                        </a:rPr>
                        <a:t>(12,2)</a:t>
                      </a:r>
                    </a:p>
                    <a:p>
                      <a:endParaRPr lang="et-EE" sz="1800" dirty="0">
                        <a:latin typeface="Times New Roman" panose="02020603050405020304" pitchFamily="18" charset="0"/>
                        <a:cs typeface="Times New Roman" panose="02020603050405020304" pitchFamily="18" charset="0"/>
                      </a:endParaRPr>
                    </a:p>
                  </a:txBody>
                  <a:tcPr/>
                </a:tc>
                <a:tc>
                  <a:txBody>
                    <a:bodyPr/>
                    <a:lstStyle/>
                    <a:p>
                      <a:r>
                        <a:rPr lang="et-EE" sz="2000" dirty="0" smtClean="0">
                          <a:latin typeface="Times New Roman" panose="02020603050405020304" pitchFamily="18" charset="0"/>
                          <a:cs typeface="Times New Roman" panose="02020603050405020304" pitchFamily="18" charset="0"/>
                        </a:rPr>
                        <a:t>12,9         33%</a:t>
                      </a:r>
                      <a:endParaRPr lang="et-EE" sz="2000" dirty="0">
                        <a:latin typeface="Times New Roman" panose="02020603050405020304" pitchFamily="18" charset="0"/>
                        <a:cs typeface="Times New Roman" panose="02020603050405020304" pitchFamily="18" charset="0"/>
                      </a:endParaRPr>
                    </a:p>
                  </a:txBody>
                  <a:tcPr/>
                </a:tc>
                <a:tc>
                  <a:txBody>
                    <a:bodyPr/>
                    <a:lstStyle/>
                    <a:p>
                      <a:r>
                        <a:rPr lang="et-EE" sz="2000" dirty="0" smtClean="0">
                          <a:latin typeface="Times New Roman" panose="02020603050405020304" pitchFamily="18" charset="0"/>
                          <a:cs typeface="Times New Roman" panose="02020603050405020304" pitchFamily="18" charset="0"/>
                        </a:rPr>
                        <a:t>  36,0         56%</a:t>
                      </a:r>
                      <a:endParaRPr lang="et-EE"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555932728"/>
                  </a:ext>
                </a:extLst>
              </a:tr>
              <a:tr h="370840">
                <a:tc>
                  <a:txBody>
                    <a:bodyPr/>
                    <a:lstStyle/>
                    <a:p>
                      <a:r>
                        <a:rPr lang="et-EE" dirty="0" smtClean="0">
                          <a:latin typeface="Times New Roman" panose="02020603050405020304" pitchFamily="18" charset="0"/>
                          <a:cs typeface="Times New Roman" panose="02020603050405020304" pitchFamily="18" charset="0"/>
                        </a:rPr>
                        <a:t>Võrguteenus</a:t>
                      </a:r>
                      <a:endParaRPr lang="et-EE" dirty="0">
                        <a:latin typeface="Times New Roman" panose="02020603050405020304" pitchFamily="18" charset="0"/>
                        <a:cs typeface="Times New Roman" panose="02020603050405020304" pitchFamily="18" charset="0"/>
                      </a:endParaRPr>
                    </a:p>
                  </a:txBody>
                  <a:tcPr/>
                </a:tc>
                <a:tc>
                  <a:txBody>
                    <a:bodyPr/>
                    <a:lstStyle/>
                    <a:p>
                      <a:r>
                        <a:rPr lang="et-EE" sz="2000" dirty="0" smtClean="0">
                          <a:latin typeface="Times New Roman" panose="02020603050405020304" pitchFamily="18" charset="0"/>
                          <a:cs typeface="Times New Roman" panose="02020603050405020304" pitchFamily="18" charset="0"/>
                        </a:rPr>
                        <a:t>67     39%</a:t>
                      </a:r>
                      <a:endParaRPr lang="et-EE" sz="2000" dirty="0">
                        <a:latin typeface="Times New Roman" panose="02020603050405020304" pitchFamily="18" charset="0"/>
                        <a:cs typeface="Times New Roman" panose="02020603050405020304" pitchFamily="18" charset="0"/>
                      </a:endParaRPr>
                    </a:p>
                  </a:txBody>
                  <a:tcPr/>
                </a:tc>
                <a:tc>
                  <a:txBody>
                    <a:bodyPr/>
                    <a:lstStyle/>
                    <a:p>
                      <a:r>
                        <a:rPr lang="et-EE" sz="2000" dirty="0" smtClean="0">
                          <a:latin typeface="Times New Roman" panose="02020603050405020304" pitchFamily="18" charset="0"/>
                          <a:cs typeface="Times New Roman" panose="02020603050405020304" pitchFamily="18" charset="0"/>
                        </a:rPr>
                        <a:t>  67       21%</a:t>
                      </a:r>
                      <a:endParaRPr lang="et-EE" sz="2000" dirty="0">
                        <a:latin typeface="Times New Roman" panose="02020603050405020304" pitchFamily="18" charset="0"/>
                        <a:cs typeface="Times New Roman" panose="02020603050405020304" pitchFamily="18" charset="0"/>
                      </a:endParaRPr>
                    </a:p>
                  </a:txBody>
                  <a:tcPr/>
                </a:tc>
                <a:tc>
                  <a:txBody>
                    <a:bodyPr/>
                    <a:lstStyle/>
                    <a:p>
                      <a:r>
                        <a:rPr lang="et-EE" sz="2000" dirty="0" smtClean="0">
                          <a:latin typeface="Times New Roman" panose="02020603050405020304" pitchFamily="18" charset="0"/>
                          <a:cs typeface="Times New Roman" panose="02020603050405020304" pitchFamily="18" charset="0"/>
                        </a:rPr>
                        <a:t>13,5           38%</a:t>
                      </a:r>
                      <a:endParaRPr lang="et-EE" sz="2000" dirty="0">
                        <a:latin typeface="Times New Roman" panose="02020603050405020304" pitchFamily="18" charset="0"/>
                        <a:cs typeface="Times New Roman" panose="02020603050405020304" pitchFamily="18" charset="0"/>
                      </a:endParaRPr>
                    </a:p>
                  </a:txBody>
                  <a:tcPr/>
                </a:tc>
                <a:tc>
                  <a:txBody>
                    <a:bodyPr/>
                    <a:lstStyle/>
                    <a:p>
                      <a:r>
                        <a:rPr lang="et-EE" sz="2000" dirty="0" smtClean="0">
                          <a:latin typeface="Times New Roman" panose="02020603050405020304" pitchFamily="18" charset="0"/>
                          <a:cs typeface="Times New Roman" panose="02020603050405020304" pitchFamily="18" charset="0"/>
                        </a:rPr>
                        <a:t>  13,5          21%</a:t>
                      </a:r>
                      <a:endParaRPr lang="et-EE"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770101449"/>
                  </a:ext>
                </a:extLst>
              </a:tr>
              <a:tr h="370840">
                <a:tc>
                  <a:txBody>
                    <a:bodyPr/>
                    <a:lstStyle/>
                    <a:p>
                      <a:r>
                        <a:rPr lang="et-EE" dirty="0" smtClean="0">
                          <a:latin typeface="Times New Roman" panose="02020603050405020304" pitchFamily="18" charset="0"/>
                          <a:cs typeface="Times New Roman" panose="02020603050405020304" pitchFamily="18" charset="0"/>
                        </a:rPr>
                        <a:t>Taastuvenergia tasu</a:t>
                      </a:r>
                      <a:endParaRPr lang="et-EE" dirty="0">
                        <a:latin typeface="Times New Roman" panose="02020603050405020304" pitchFamily="18" charset="0"/>
                        <a:cs typeface="Times New Roman" panose="02020603050405020304" pitchFamily="18" charset="0"/>
                      </a:endParaRPr>
                    </a:p>
                  </a:txBody>
                  <a:tcPr/>
                </a:tc>
                <a:tc>
                  <a:txBody>
                    <a:bodyPr/>
                    <a:lstStyle/>
                    <a:p>
                      <a:r>
                        <a:rPr lang="et-EE" sz="2000" dirty="0" smtClean="0">
                          <a:latin typeface="Times New Roman" panose="02020603050405020304" pitchFamily="18" charset="0"/>
                          <a:cs typeface="Times New Roman" panose="02020603050405020304" pitchFamily="18" charset="0"/>
                        </a:rPr>
                        <a:t>17     10 %</a:t>
                      </a:r>
                      <a:endParaRPr lang="et-EE" sz="2000" dirty="0">
                        <a:latin typeface="Times New Roman" panose="02020603050405020304" pitchFamily="18" charset="0"/>
                        <a:cs typeface="Times New Roman" panose="02020603050405020304" pitchFamily="18" charset="0"/>
                      </a:endParaRPr>
                    </a:p>
                  </a:txBody>
                  <a:tcPr/>
                </a:tc>
                <a:tc>
                  <a:txBody>
                    <a:bodyPr/>
                    <a:lstStyle/>
                    <a:p>
                      <a:r>
                        <a:rPr lang="et-EE" sz="2000" dirty="0" smtClean="0">
                          <a:latin typeface="Times New Roman" panose="02020603050405020304" pitchFamily="18" charset="0"/>
                          <a:cs typeface="Times New Roman" panose="02020603050405020304" pitchFamily="18" charset="0"/>
                        </a:rPr>
                        <a:t>  17         5%</a:t>
                      </a:r>
                      <a:endParaRPr lang="et-EE" sz="2000" dirty="0">
                        <a:latin typeface="Times New Roman" panose="02020603050405020304" pitchFamily="18" charset="0"/>
                        <a:cs typeface="Times New Roman" panose="02020603050405020304" pitchFamily="18" charset="0"/>
                      </a:endParaRPr>
                    </a:p>
                  </a:txBody>
                  <a:tcPr/>
                </a:tc>
                <a:tc>
                  <a:txBody>
                    <a:bodyPr/>
                    <a:lstStyle/>
                    <a:p>
                      <a:r>
                        <a:rPr lang="et-EE" sz="2000" dirty="0" smtClean="0">
                          <a:latin typeface="Times New Roman" panose="02020603050405020304" pitchFamily="18" charset="0"/>
                          <a:cs typeface="Times New Roman" panose="02020603050405020304" pitchFamily="18" charset="0"/>
                        </a:rPr>
                        <a:t>  3,9            11%</a:t>
                      </a:r>
                      <a:endParaRPr lang="et-EE" sz="2000" dirty="0">
                        <a:latin typeface="Times New Roman" panose="02020603050405020304" pitchFamily="18" charset="0"/>
                        <a:cs typeface="Times New Roman" panose="02020603050405020304" pitchFamily="18" charset="0"/>
                      </a:endParaRPr>
                    </a:p>
                  </a:txBody>
                  <a:tcPr/>
                </a:tc>
                <a:tc>
                  <a:txBody>
                    <a:bodyPr/>
                    <a:lstStyle/>
                    <a:p>
                      <a:r>
                        <a:rPr lang="et-EE" sz="2000" dirty="0" smtClean="0">
                          <a:latin typeface="Times New Roman" panose="02020603050405020304" pitchFamily="18" charset="0"/>
                          <a:cs typeface="Times New Roman" panose="02020603050405020304" pitchFamily="18" charset="0"/>
                        </a:rPr>
                        <a:t>    3,9</a:t>
                      </a:r>
                      <a:r>
                        <a:rPr lang="et-EE" sz="2000" baseline="0" dirty="0" smtClean="0">
                          <a:latin typeface="Times New Roman" panose="02020603050405020304" pitchFamily="18" charset="0"/>
                          <a:cs typeface="Times New Roman" panose="02020603050405020304" pitchFamily="18" charset="0"/>
                        </a:rPr>
                        <a:t>            6,0%</a:t>
                      </a:r>
                      <a:endParaRPr lang="et-EE"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507716965"/>
                  </a:ext>
                </a:extLst>
              </a:tr>
              <a:tr h="370840">
                <a:tc>
                  <a:txBody>
                    <a:bodyPr/>
                    <a:lstStyle/>
                    <a:p>
                      <a:r>
                        <a:rPr lang="et-EE" dirty="0" smtClean="0">
                          <a:latin typeface="Times New Roman" panose="02020603050405020304" pitchFamily="18" charset="0"/>
                          <a:cs typeface="Times New Roman" panose="02020603050405020304" pitchFamily="18" charset="0"/>
                        </a:rPr>
                        <a:t>Aktsiis</a:t>
                      </a:r>
                      <a:endParaRPr lang="et-EE" dirty="0">
                        <a:latin typeface="Times New Roman" panose="02020603050405020304" pitchFamily="18" charset="0"/>
                        <a:cs typeface="Times New Roman" panose="02020603050405020304" pitchFamily="18" charset="0"/>
                      </a:endParaRPr>
                    </a:p>
                  </a:txBody>
                  <a:tcPr/>
                </a:tc>
                <a:tc>
                  <a:txBody>
                    <a:bodyPr/>
                    <a:lstStyle/>
                    <a:p>
                      <a:r>
                        <a:rPr lang="et-EE" sz="2000" dirty="0" smtClean="0">
                          <a:latin typeface="Times New Roman" panose="02020603050405020304" pitchFamily="18" charset="0"/>
                          <a:cs typeface="Times New Roman" panose="02020603050405020304" pitchFamily="18" charset="0"/>
                        </a:rPr>
                        <a:t>  1,5 </a:t>
                      </a:r>
                      <a:r>
                        <a:rPr lang="et-EE" sz="2000" baseline="0" dirty="0" smtClean="0">
                          <a:latin typeface="Times New Roman" panose="02020603050405020304" pitchFamily="18" charset="0"/>
                          <a:cs typeface="Times New Roman" panose="02020603050405020304" pitchFamily="18" charset="0"/>
                        </a:rPr>
                        <a:t>   </a:t>
                      </a:r>
                      <a:r>
                        <a:rPr lang="et-EE" sz="2000" dirty="0" smtClean="0">
                          <a:latin typeface="Times New Roman" panose="02020603050405020304" pitchFamily="18" charset="0"/>
                          <a:cs typeface="Times New Roman" panose="02020603050405020304" pitchFamily="18" charset="0"/>
                        </a:rPr>
                        <a:t>1,0%</a:t>
                      </a:r>
                      <a:endParaRPr lang="et-EE" sz="2000" dirty="0">
                        <a:latin typeface="Times New Roman" panose="02020603050405020304" pitchFamily="18" charset="0"/>
                        <a:cs typeface="Times New Roman" panose="02020603050405020304" pitchFamily="18" charset="0"/>
                      </a:endParaRPr>
                    </a:p>
                  </a:txBody>
                  <a:tcPr/>
                </a:tc>
                <a:tc>
                  <a:txBody>
                    <a:bodyPr/>
                    <a:lstStyle/>
                    <a:p>
                      <a:r>
                        <a:rPr lang="et-EE" sz="2000" dirty="0" smtClean="0">
                          <a:latin typeface="Times New Roman" panose="02020603050405020304" pitchFamily="18" charset="0"/>
                          <a:cs typeface="Times New Roman" panose="02020603050405020304" pitchFamily="18" charset="0"/>
                        </a:rPr>
                        <a:t>    1,5      0,4%</a:t>
                      </a:r>
                      <a:endParaRPr lang="et-EE" sz="2000" dirty="0">
                        <a:latin typeface="Times New Roman" panose="02020603050405020304" pitchFamily="18" charset="0"/>
                        <a:cs typeface="Times New Roman" panose="02020603050405020304" pitchFamily="18" charset="0"/>
                      </a:endParaRPr>
                    </a:p>
                  </a:txBody>
                  <a:tcPr/>
                </a:tc>
                <a:tc>
                  <a:txBody>
                    <a:bodyPr/>
                    <a:lstStyle/>
                    <a:p>
                      <a:r>
                        <a:rPr lang="et-EE" sz="2000" dirty="0" smtClean="0">
                          <a:latin typeface="Times New Roman" panose="02020603050405020304" pitchFamily="18" charset="0"/>
                          <a:cs typeface="Times New Roman" panose="02020603050405020304" pitchFamily="18" charset="0"/>
                        </a:rPr>
                        <a:t>  0,3         0,8%</a:t>
                      </a:r>
                      <a:endParaRPr lang="et-EE" sz="2000" dirty="0">
                        <a:latin typeface="Times New Roman" panose="02020603050405020304" pitchFamily="18" charset="0"/>
                        <a:cs typeface="Times New Roman" panose="02020603050405020304" pitchFamily="18" charset="0"/>
                      </a:endParaRPr>
                    </a:p>
                  </a:txBody>
                  <a:tcPr/>
                </a:tc>
                <a:tc>
                  <a:txBody>
                    <a:bodyPr/>
                    <a:lstStyle/>
                    <a:p>
                      <a:r>
                        <a:rPr lang="et-EE" sz="2000" dirty="0" smtClean="0">
                          <a:latin typeface="Times New Roman" panose="02020603050405020304" pitchFamily="18" charset="0"/>
                          <a:cs typeface="Times New Roman" panose="02020603050405020304" pitchFamily="18" charset="0"/>
                        </a:rPr>
                        <a:t>    0,3            0,5%</a:t>
                      </a:r>
                      <a:endParaRPr lang="et-EE"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447932498"/>
                  </a:ext>
                </a:extLst>
              </a:tr>
              <a:tr h="370840">
                <a:tc>
                  <a:txBody>
                    <a:bodyPr/>
                    <a:lstStyle/>
                    <a:p>
                      <a:r>
                        <a:rPr lang="et-EE" dirty="0" smtClean="0">
                          <a:latin typeface="Times New Roman" panose="02020603050405020304" pitchFamily="18" charset="0"/>
                          <a:cs typeface="Times New Roman" panose="02020603050405020304" pitchFamily="18" charset="0"/>
                        </a:rPr>
                        <a:t>Käibemaks</a:t>
                      </a:r>
                      <a:endParaRPr lang="et-EE" dirty="0">
                        <a:latin typeface="Times New Roman" panose="02020603050405020304" pitchFamily="18" charset="0"/>
                        <a:cs typeface="Times New Roman" panose="02020603050405020304" pitchFamily="18" charset="0"/>
                      </a:endParaRPr>
                    </a:p>
                  </a:txBody>
                  <a:tcPr/>
                </a:tc>
                <a:tc>
                  <a:txBody>
                    <a:bodyPr/>
                    <a:lstStyle/>
                    <a:p>
                      <a:r>
                        <a:rPr lang="et-EE" sz="2000" dirty="0" smtClean="0">
                          <a:latin typeface="Times New Roman" panose="02020603050405020304" pitchFamily="18" charset="0"/>
                          <a:cs typeface="Times New Roman" panose="02020603050405020304" pitchFamily="18" charset="0"/>
                        </a:rPr>
                        <a:t>29     17%</a:t>
                      </a:r>
                      <a:endParaRPr lang="et-EE" sz="2000" dirty="0">
                        <a:latin typeface="Times New Roman" panose="02020603050405020304" pitchFamily="18" charset="0"/>
                        <a:cs typeface="Times New Roman" panose="02020603050405020304" pitchFamily="18" charset="0"/>
                      </a:endParaRPr>
                    </a:p>
                  </a:txBody>
                  <a:tcPr/>
                </a:tc>
                <a:tc>
                  <a:txBody>
                    <a:bodyPr/>
                    <a:lstStyle/>
                    <a:p>
                      <a:r>
                        <a:rPr lang="et-EE" sz="2000" dirty="0" smtClean="0">
                          <a:latin typeface="Times New Roman" panose="02020603050405020304" pitchFamily="18" charset="0"/>
                          <a:cs typeface="Times New Roman" panose="02020603050405020304" pitchFamily="18" charset="0"/>
                        </a:rPr>
                        <a:t>  54       16%</a:t>
                      </a:r>
                      <a:endParaRPr lang="et-EE" sz="2000" dirty="0">
                        <a:latin typeface="Times New Roman" panose="02020603050405020304" pitchFamily="18" charset="0"/>
                        <a:cs typeface="Times New Roman" panose="02020603050405020304" pitchFamily="18" charset="0"/>
                      </a:endParaRPr>
                    </a:p>
                  </a:txBody>
                  <a:tcPr/>
                </a:tc>
                <a:tc>
                  <a:txBody>
                    <a:bodyPr/>
                    <a:lstStyle/>
                    <a:p>
                      <a:r>
                        <a:rPr lang="et-EE" sz="2000" dirty="0" smtClean="0">
                          <a:latin typeface="Times New Roman" panose="02020603050405020304" pitchFamily="18" charset="0"/>
                          <a:cs typeface="Times New Roman" panose="02020603050405020304" pitchFamily="18" charset="0"/>
                        </a:rPr>
                        <a:t>  5,9           17%</a:t>
                      </a:r>
                      <a:endParaRPr lang="et-EE" sz="2000" dirty="0">
                        <a:latin typeface="Times New Roman" panose="02020603050405020304" pitchFamily="18" charset="0"/>
                        <a:cs typeface="Times New Roman" panose="02020603050405020304" pitchFamily="18" charset="0"/>
                      </a:endParaRPr>
                    </a:p>
                  </a:txBody>
                  <a:tcPr/>
                </a:tc>
                <a:tc>
                  <a:txBody>
                    <a:bodyPr/>
                    <a:lstStyle/>
                    <a:p>
                      <a:r>
                        <a:rPr lang="et-EE" sz="2000" dirty="0" smtClean="0">
                          <a:latin typeface="Times New Roman" panose="02020603050405020304" pitchFamily="18" charset="0"/>
                          <a:cs typeface="Times New Roman" panose="02020603050405020304" pitchFamily="18" charset="0"/>
                        </a:rPr>
                        <a:t>  10,7          16%</a:t>
                      </a:r>
                      <a:endParaRPr lang="et-EE"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80499469"/>
                  </a:ext>
                </a:extLst>
              </a:tr>
              <a:tr h="370840">
                <a:tc>
                  <a:txBody>
                    <a:bodyPr/>
                    <a:lstStyle/>
                    <a:p>
                      <a:r>
                        <a:rPr lang="et-EE" dirty="0" smtClean="0">
                          <a:latin typeface="Times New Roman" panose="02020603050405020304" pitchFamily="18" charset="0"/>
                          <a:cs typeface="Times New Roman" panose="02020603050405020304" pitchFamily="18" charset="0"/>
                        </a:rPr>
                        <a:t>KOKKU (EUR)</a:t>
                      </a:r>
                      <a:endParaRPr lang="et-EE" dirty="0">
                        <a:latin typeface="Times New Roman" panose="02020603050405020304" pitchFamily="18" charset="0"/>
                        <a:cs typeface="Times New Roman" panose="02020603050405020304" pitchFamily="18" charset="0"/>
                      </a:endParaRPr>
                    </a:p>
                  </a:txBody>
                  <a:tcPr/>
                </a:tc>
                <a:tc>
                  <a:txBody>
                    <a:bodyPr/>
                    <a:lstStyle/>
                    <a:p>
                      <a:r>
                        <a:rPr lang="et-EE" sz="2000" b="1" dirty="0" smtClean="0">
                          <a:latin typeface="Times New Roman" panose="02020603050405020304" pitchFamily="18" charset="0"/>
                          <a:cs typeface="Times New Roman" panose="02020603050405020304" pitchFamily="18" charset="0"/>
                        </a:rPr>
                        <a:t>           174</a:t>
                      </a:r>
                      <a:endParaRPr lang="et-EE" sz="2000" b="1" dirty="0">
                        <a:latin typeface="Times New Roman" panose="02020603050405020304" pitchFamily="18" charset="0"/>
                        <a:cs typeface="Times New Roman" panose="02020603050405020304" pitchFamily="18" charset="0"/>
                      </a:endParaRPr>
                    </a:p>
                  </a:txBody>
                  <a:tcPr/>
                </a:tc>
                <a:tc>
                  <a:txBody>
                    <a:bodyPr/>
                    <a:lstStyle/>
                    <a:p>
                      <a:r>
                        <a:rPr lang="et-EE" sz="2000" b="1" dirty="0" smtClean="0">
                          <a:latin typeface="Times New Roman" panose="02020603050405020304" pitchFamily="18" charset="0"/>
                          <a:cs typeface="Times New Roman" panose="02020603050405020304" pitchFamily="18" charset="0"/>
                        </a:rPr>
                        <a:t>        322     </a:t>
                      </a:r>
                      <a:r>
                        <a:rPr lang="et-EE" sz="2000" b="1" dirty="0" smtClean="0">
                          <a:solidFill>
                            <a:srgbClr val="FF0000"/>
                          </a:solidFill>
                          <a:latin typeface="Times New Roman" panose="02020603050405020304" pitchFamily="18" charset="0"/>
                          <a:cs typeface="Times New Roman" panose="02020603050405020304" pitchFamily="18" charset="0"/>
                        </a:rPr>
                        <a:t>1,85x</a:t>
                      </a:r>
                      <a:endParaRPr lang="et-EE" sz="20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r>
                        <a:rPr lang="et-EE" sz="2000" b="1" dirty="0" smtClean="0">
                          <a:latin typeface="Times New Roman" panose="02020603050405020304" pitchFamily="18" charset="0"/>
                          <a:cs typeface="Times New Roman" panose="02020603050405020304" pitchFamily="18" charset="0"/>
                        </a:rPr>
                        <a:t>          35,5</a:t>
                      </a:r>
                      <a:endParaRPr lang="et-EE" sz="2000" b="1" dirty="0">
                        <a:latin typeface="Times New Roman" panose="02020603050405020304" pitchFamily="18" charset="0"/>
                        <a:cs typeface="Times New Roman" panose="02020603050405020304" pitchFamily="18" charset="0"/>
                      </a:endParaRPr>
                    </a:p>
                  </a:txBody>
                  <a:tcPr/>
                </a:tc>
                <a:tc>
                  <a:txBody>
                    <a:bodyPr/>
                    <a:lstStyle/>
                    <a:p>
                      <a:r>
                        <a:rPr lang="et-EE" sz="2000" b="1" dirty="0" smtClean="0">
                          <a:latin typeface="Times New Roman" panose="02020603050405020304" pitchFamily="18" charset="0"/>
                          <a:cs typeface="Times New Roman" panose="02020603050405020304" pitchFamily="18" charset="0"/>
                        </a:rPr>
                        <a:t>      63,4     </a:t>
                      </a:r>
                      <a:r>
                        <a:rPr lang="et-EE" sz="2000" b="1" dirty="0" smtClean="0">
                          <a:solidFill>
                            <a:srgbClr val="FF0000"/>
                          </a:solidFill>
                          <a:latin typeface="Times New Roman" panose="02020603050405020304" pitchFamily="18" charset="0"/>
                          <a:cs typeface="Times New Roman" panose="02020603050405020304" pitchFamily="18" charset="0"/>
                        </a:rPr>
                        <a:t>1,8x</a:t>
                      </a:r>
                      <a:endParaRPr lang="et-EE" sz="20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819501973"/>
                  </a:ext>
                </a:extLst>
              </a:tr>
            </a:tbl>
          </a:graphicData>
        </a:graphic>
      </p:graphicFrame>
    </p:spTree>
    <p:extLst>
      <p:ext uri="{BB962C8B-B14F-4D97-AF65-F5344CB8AC3E}">
        <p14:creationId xmlns:p14="http://schemas.microsoft.com/office/powerpoint/2010/main" val="2450821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690688"/>
          </a:xfrm>
        </p:spPr>
        <p:txBody>
          <a:bodyPr>
            <a:normAutofit/>
          </a:bodyPr>
          <a:lstStyle/>
          <a:p>
            <a:r>
              <a:rPr lang="et-EE" sz="4000" b="1" i="1" dirty="0" smtClean="0">
                <a:solidFill>
                  <a:srgbClr val="0070C0"/>
                </a:solidFill>
                <a:latin typeface="Times New Roman" panose="02020603050405020304" pitchFamily="18" charset="0"/>
                <a:cs typeface="Times New Roman" panose="02020603050405020304" pitchFamily="18" charset="0"/>
              </a:rPr>
              <a:t>Hinnatõusu põhjused</a:t>
            </a:r>
            <a:endParaRPr lang="et-EE" sz="4000" b="1" i="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09303" y="1358538"/>
            <a:ext cx="11207931" cy="5312228"/>
          </a:xfrm>
        </p:spPr>
        <p:txBody>
          <a:bodyPr>
            <a:normAutofit fontScale="92500" lnSpcReduction="10000"/>
          </a:bodyPr>
          <a:lstStyle/>
          <a:p>
            <a:pPr lvl="0"/>
            <a:r>
              <a:rPr lang="et-EE" sz="3800" dirty="0">
                <a:latin typeface="Times New Roman" panose="02020603050405020304" pitchFamily="18" charset="0"/>
                <a:cs typeface="Times New Roman" panose="02020603050405020304" pitchFamily="18" charset="0"/>
              </a:rPr>
              <a:t>Taastuvate energiaallikate elektritoodangu kõikumiste kompenseerimine  </a:t>
            </a:r>
            <a:r>
              <a:rPr lang="et-EE" sz="3800" dirty="0" smtClean="0">
                <a:latin typeface="Times New Roman" panose="02020603050405020304" pitchFamily="18" charset="0"/>
                <a:cs typeface="Times New Roman" panose="02020603050405020304" pitchFamily="18" charset="0"/>
              </a:rPr>
              <a:t>gaasijaamadega; </a:t>
            </a:r>
          </a:p>
          <a:p>
            <a:r>
              <a:rPr lang="et-EE" sz="3800" dirty="0">
                <a:latin typeface="Times New Roman" panose="02020603050405020304" pitchFamily="18" charset="0"/>
                <a:cs typeface="Times New Roman" panose="02020603050405020304" pitchFamily="18" charset="0"/>
              </a:rPr>
              <a:t>Söe ja tuumajaamade sulgemine, sealt maagaasi </a:t>
            </a:r>
            <a:r>
              <a:rPr lang="et-EE" sz="3800" dirty="0" smtClean="0">
                <a:latin typeface="Times New Roman" panose="02020603050405020304" pitchFamily="18" charset="0"/>
                <a:cs typeface="Times New Roman" panose="02020603050405020304" pitchFamily="18" charset="0"/>
              </a:rPr>
              <a:t>nõudluse suurenemine hinnatõus; </a:t>
            </a:r>
            <a:endParaRPr lang="et-EE" sz="3800" dirty="0">
              <a:latin typeface="Times New Roman" panose="02020603050405020304" pitchFamily="18" charset="0"/>
              <a:cs typeface="Times New Roman" panose="02020603050405020304" pitchFamily="18" charset="0"/>
            </a:endParaRPr>
          </a:p>
          <a:p>
            <a:pPr lvl="0"/>
            <a:r>
              <a:rPr lang="et-EE" sz="3800" dirty="0">
                <a:latin typeface="Times New Roman" panose="02020603050405020304" pitchFamily="18" charset="0"/>
                <a:cs typeface="Times New Roman" panose="02020603050405020304" pitchFamily="18" charset="0"/>
              </a:rPr>
              <a:t>CO</a:t>
            </a:r>
            <a:r>
              <a:rPr lang="et-EE" sz="3800" baseline="-25000" dirty="0">
                <a:latin typeface="Times New Roman" panose="02020603050405020304" pitchFamily="18" charset="0"/>
                <a:cs typeface="Times New Roman" panose="02020603050405020304" pitchFamily="18" charset="0"/>
              </a:rPr>
              <a:t>2</a:t>
            </a:r>
            <a:r>
              <a:rPr lang="et-EE" sz="3800" dirty="0">
                <a:latin typeface="Times New Roman" panose="02020603050405020304" pitchFamily="18" charset="0"/>
                <a:cs typeface="Times New Roman" panose="02020603050405020304" pitchFamily="18" charset="0"/>
              </a:rPr>
              <a:t> </a:t>
            </a:r>
            <a:r>
              <a:rPr lang="et-EE" sz="3800" dirty="0" smtClean="0">
                <a:latin typeface="Times New Roman" panose="02020603050405020304" pitchFamily="18" charset="0"/>
                <a:cs typeface="Times New Roman" panose="02020603050405020304" pitchFamily="18" charset="0"/>
              </a:rPr>
              <a:t>enam kui kahekordne </a:t>
            </a:r>
            <a:r>
              <a:rPr lang="et-EE" sz="3800" dirty="0">
                <a:latin typeface="Times New Roman" panose="02020603050405020304" pitchFamily="18" charset="0"/>
                <a:cs typeface="Times New Roman" panose="02020603050405020304" pitchFamily="18" charset="0"/>
              </a:rPr>
              <a:t>hinnatõus, tasuta </a:t>
            </a:r>
            <a:r>
              <a:rPr lang="et-EE" sz="3800" dirty="0" smtClean="0">
                <a:latin typeface="Times New Roman" panose="02020603050405020304" pitchFamily="18" charset="0"/>
                <a:cs typeface="Times New Roman" panose="02020603050405020304" pitchFamily="18" charset="0"/>
              </a:rPr>
              <a:t>kvoot väheneb;</a:t>
            </a:r>
          </a:p>
          <a:p>
            <a:pPr lvl="0"/>
            <a:r>
              <a:rPr lang="et-EE" sz="3800" dirty="0" smtClean="0">
                <a:latin typeface="Times New Roman" panose="02020603050405020304" pitchFamily="18" charset="0"/>
                <a:cs typeface="Times New Roman" panose="02020603050405020304" pitchFamily="18" charset="0"/>
              </a:rPr>
              <a:t>CO2 </a:t>
            </a:r>
            <a:r>
              <a:rPr lang="et-EE" sz="3800" dirty="0">
                <a:latin typeface="Times New Roman" panose="02020603050405020304" pitchFamily="18" charset="0"/>
                <a:cs typeface="Times New Roman" panose="02020603050405020304" pitchFamily="18" charset="0"/>
              </a:rPr>
              <a:t>kauplevad </a:t>
            </a:r>
            <a:r>
              <a:rPr lang="et-EE" sz="3800" dirty="0" smtClean="0">
                <a:latin typeface="Times New Roman" panose="02020603050405020304" pitchFamily="18" charset="0"/>
                <a:cs typeface="Times New Roman" panose="02020603050405020304" pitchFamily="18" charset="0"/>
              </a:rPr>
              <a:t>ka </a:t>
            </a:r>
            <a:r>
              <a:rPr lang="et-EE" sz="3800" dirty="0">
                <a:latin typeface="Times New Roman" panose="02020603050405020304" pitchFamily="18" charset="0"/>
                <a:cs typeface="Times New Roman" panose="02020603050405020304" pitchFamily="18" charset="0"/>
              </a:rPr>
              <a:t>finantsinvestorid mitte ainult </a:t>
            </a:r>
            <a:r>
              <a:rPr lang="et-EE" sz="3800" dirty="0" smtClean="0">
                <a:latin typeface="Times New Roman" panose="02020603050405020304" pitchFamily="18" charset="0"/>
                <a:cs typeface="Times New Roman" panose="02020603050405020304" pitchFamily="18" charset="0"/>
              </a:rPr>
              <a:t>tootjad; </a:t>
            </a:r>
            <a:r>
              <a:rPr lang="et-EE" sz="3500" dirty="0" smtClean="0">
                <a:latin typeface="Times New Roman" panose="02020603050405020304" pitchFamily="18" charset="0"/>
                <a:cs typeface="Times New Roman" panose="02020603050405020304" pitchFamily="18" charset="0"/>
              </a:rPr>
              <a:t> </a:t>
            </a:r>
          </a:p>
          <a:p>
            <a:pPr lvl="0"/>
            <a:r>
              <a:rPr lang="et-EE" sz="3800" dirty="0">
                <a:latin typeface="Times New Roman" panose="02020603050405020304" pitchFamily="18" charset="0"/>
                <a:cs typeface="Times New Roman" panose="02020603050405020304" pitchFamily="18" charset="0"/>
              </a:rPr>
              <a:t>Põhjamaade madal </a:t>
            </a:r>
            <a:r>
              <a:rPr lang="et-EE" sz="3800" dirty="0" err="1">
                <a:latin typeface="Times New Roman" panose="02020603050405020304" pitchFamily="18" charset="0"/>
                <a:cs typeface="Times New Roman" panose="02020603050405020304" pitchFamily="18" charset="0"/>
              </a:rPr>
              <a:t>hüdroressursside</a:t>
            </a:r>
            <a:r>
              <a:rPr lang="et-EE" sz="3800" dirty="0">
                <a:latin typeface="Times New Roman" panose="02020603050405020304" pitchFamily="18" charset="0"/>
                <a:cs typeface="Times New Roman" panose="02020603050405020304" pitchFamily="18" charset="0"/>
              </a:rPr>
              <a:t> tase -</a:t>
            </a:r>
            <a:r>
              <a:rPr lang="et-EE" sz="3800" dirty="0" smtClean="0">
                <a:latin typeface="Times New Roman" panose="02020603050405020304" pitchFamily="18" charset="0"/>
                <a:cs typeface="Times New Roman" panose="02020603050405020304" pitchFamily="18" charset="0"/>
              </a:rPr>
              <a:t>21TWh, vähene tuulepotentsiaal; </a:t>
            </a:r>
            <a:endParaRPr lang="et-EE" sz="3800" dirty="0">
              <a:latin typeface="Times New Roman" panose="02020603050405020304" pitchFamily="18" charset="0"/>
              <a:cs typeface="Times New Roman" panose="02020603050405020304" pitchFamily="18" charset="0"/>
            </a:endParaRPr>
          </a:p>
          <a:p>
            <a:pPr lvl="0"/>
            <a:r>
              <a:rPr lang="et-EE" sz="3800" dirty="0">
                <a:latin typeface="Times New Roman" panose="02020603050405020304" pitchFamily="18" charset="0"/>
                <a:cs typeface="Times New Roman" panose="02020603050405020304" pitchFamily="18" charset="0"/>
              </a:rPr>
              <a:t>Eelmine külm talv ja soe suvi </a:t>
            </a:r>
            <a:r>
              <a:rPr lang="et-EE" sz="3800" dirty="0" smtClean="0">
                <a:latin typeface="Times New Roman" panose="02020603050405020304" pitchFamily="18" charset="0"/>
                <a:cs typeface="Times New Roman" panose="02020603050405020304" pitchFamily="18" charset="0"/>
              </a:rPr>
              <a:t>Euroopas. Gaasivarud  </a:t>
            </a:r>
            <a:r>
              <a:rPr lang="et-EE" sz="3800" dirty="0">
                <a:latin typeface="Times New Roman" panose="02020603050405020304" pitchFamily="18" charset="0"/>
                <a:cs typeface="Times New Roman" panose="02020603050405020304" pitchFamily="18" charset="0"/>
              </a:rPr>
              <a:t>väikesed ja nüüd </a:t>
            </a:r>
            <a:r>
              <a:rPr lang="et-EE" sz="3800" dirty="0" smtClean="0">
                <a:latin typeface="Times New Roman" panose="02020603050405020304" pitchFamily="18" charset="0"/>
                <a:cs typeface="Times New Roman" panose="02020603050405020304" pitchFamily="18" charset="0"/>
              </a:rPr>
              <a:t>Euroopa nõudlus ületab pakkumise.</a:t>
            </a:r>
          </a:p>
          <a:p>
            <a:pPr marL="0" indent="0">
              <a:buNone/>
            </a:pPr>
            <a:endParaRPr lang="et-EE" dirty="0"/>
          </a:p>
          <a:p>
            <a:endParaRPr lang="et-EE" dirty="0"/>
          </a:p>
        </p:txBody>
      </p:sp>
    </p:spTree>
    <p:extLst>
      <p:ext uri="{BB962C8B-B14F-4D97-AF65-F5344CB8AC3E}">
        <p14:creationId xmlns:p14="http://schemas.microsoft.com/office/powerpoint/2010/main" val="2213169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01925" y="365125"/>
            <a:ext cx="11051875" cy="1325563"/>
          </a:xfrm>
        </p:spPr>
        <p:txBody>
          <a:bodyPr>
            <a:normAutofit fontScale="90000"/>
          </a:bodyPr>
          <a:lstStyle/>
          <a:p>
            <a:r>
              <a:rPr lang="et-EE" b="1" i="1" dirty="0">
                <a:solidFill>
                  <a:srgbClr val="0070C0"/>
                </a:solidFill>
                <a:latin typeface="Times New Roman" panose="02020603050405020304" pitchFamily="18" charset="0"/>
                <a:cs typeface="Times New Roman" panose="02020603050405020304" pitchFamily="18" charset="0"/>
              </a:rPr>
              <a:t>Tasakaal energeetikas </a:t>
            </a:r>
            <a:r>
              <a:rPr lang="et-EE" b="1" i="1" dirty="0" smtClean="0">
                <a:solidFill>
                  <a:srgbClr val="0070C0"/>
                </a:solidFill>
                <a:latin typeface="Times New Roman" panose="02020603050405020304" pitchFamily="18" charset="0"/>
                <a:cs typeface="Times New Roman" panose="02020603050405020304" pitchFamily="18" charset="0"/>
              </a:rPr>
              <a:t>–</a:t>
            </a:r>
            <a:r>
              <a:rPr lang="et-EE" altLang="et-EE" b="1" i="1" dirty="0" smtClean="0">
                <a:solidFill>
                  <a:srgbClr val="0070C0"/>
                </a:solidFill>
                <a:latin typeface="Times New Roman" panose="02020603050405020304" pitchFamily="18" charset="0"/>
                <a:cs typeface="Times New Roman" panose="02020603050405020304" pitchFamily="18" charset="0"/>
              </a:rPr>
              <a:t>WEC </a:t>
            </a:r>
            <a:r>
              <a:rPr lang="et-EE" altLang="et-EE" b="1" i="1" dirty="0" err="1">
                <a:solidFill>
                  <a:srgbClr val="0070C0"/>
                </a:solidFill>
                <a:latin typeface="Times New Roman" panose="02020603050405020304" pitchFamily="18" charset="0"/>
                <a:cs typeface="Times New Roman" panose="02020603050405020304" pitchFamily="18" charset="0"/>
              </a:rPr>
              <a:t>Trilemma</a:t>
            </a:r>
            <a:r>
              <a:rPr lang="et-EE" altLang="et-EE" b="1" i="1" dirty="0">
                <a:solidFill>
                  <a:srgbClr val="0070C0"/>
                </a:solidFill>
                <a:latin typeface="Times New Roman" panose="02020603050405020304" pitchFamily="18" charset="0"/>
                <a:cs typeface="Times New Roman" panose="02020603050405020304" pitchFamily="18" charset="0"/>
              </a:rPr>
              <a:t> (Eesti seis</a:t>
            </a:r>
            <a:r>
              <a:rPr lang="et-EE" altLang="et-EE" sz="4000" b="1" i="1" dirty="0" smtClean="0">
                <a:solidFill>
                  <a:srgbClr val="0070C0"/>
                </a:solidFill>
                <a:latin typeface="Times New Roman" panose="02020603050405020304" pitchFamily="18" charset="0"/>
                <a:cs typeface="Times New Roman" panose="02020603050405020304" pitchFamily="18" charset="0"/>
              </a:rPr>
              <a:t>)</a:t>
            </a:r>
            <a:br>
              <a:rPr lang="et-EE" altLang="et-EE" sz="4000" b="1" i="1" dirty="0" smtClean="0">
                <a:solidFill>
                  <a:srgbClr val="0070C0"/>
                </a:solidFill>
                <a:latin typeface="Times New Roman" panose="02020603050405020304" pitchFamily="18" charset="0"/>
                <a:cs typeface="Times New Roman" panose="02020603050405020304" pitchFamily="18" charset="0"/>
              </a:rPr>
            </a:br>
            <a:r>
              <a:rPr lang="et-EE" altLang="et-EE" sz="3600" b="1" dirty="0" smtClean="0">
                <a:solidFill>
                  <a:srgbClr val="0070C0"/>
                </a:solidFill>
                <a:latin typeface="Times New Roman" panose="02020603050405020304" pitchFamily="18" charset="0"/>
                <a:cs typeface="Times New Roman" panose="02020603050405020304" pitchFamily="18" charset="0"/>
              </a:rPr>
              <a:t>1. Tasakaalu rikkumine</a:t>
            </a:r>
            <a:br>
              <a:rPr lang="et-EE" altLang="et-EE" sz="3600" b="1" dirty="0" smtClean="0">
                <a:solidFill>
                  <a:srgbClr val="0070C0"/>
                </a:solidFill>
                <a:latin typeface="Times New Roman" panose="02020603050405020304" pitchFamily="18" charset="0"/>
                <a:cs typeface="Times New Roman" panose="02020603050405020304" pitchFamily="18" charset="0"/>
              </a:rPr>
            </a:br>
            <a:r>
              <a:rPr lang="et-EE" altLang="et-EE" sz="3600" b="1" dirty="0" smtClean="0">
                <a:solidFill>
                  <a:srgbClr val="0070C0"/>
                </a:solidFill>
                <a:latin typeface="Times New Roman" panose="02020603050405020304" pitchFamily="18" charset="0"/>
                <a:cs typeface="Times New Roman" panose="02020603050405020304" pitchFamily="18" charset="0"/>
              </a:rPr>
              <a:t>2. Käsimajanduslike otsustega turu juhtimine</a:t>
            </a:r>
            <a:endParaRPr lang="et-EE" altLang="et-EE" sz="3600" b="1" dirty="0">
              <a:solidFill>
                <a:srgbClr val="0070C0"/>
              </a:solidFill>
              <a:latin typeface="Times New Roman" panose="02020603050405020304" pitchFamily="18" charset="0"/>
              <a:cs typeface="Times New Roman" panose="02020603050405020304" pitchFamily="18" charset="0"/>
            </a:endParaRPr>
          </a:p>
        </p:txBody>
      </p:sp>
      <p:pic>
        <p:nvPicPr>
          <p:cNvPr id="614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411867" y="2656936"/>
            <a:ext cx="5473341" cy="403159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12307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t-EE" sz="4000" b="1" i="1" dirty="0" smtClean="0">
                <a:solidFill>
                  <a:srgbClr val="0070C0"/>
                </a:solidFill>
              </a:rPr>
              <a:t>Tuuleenergia toodang 2021</a:t>
            </a:r>
            <a:endParaRPr lang="et-EE" sz="4000" b="1" i="1" dirty="0">
              <a:solidFill>
                <a:srgbClr val="0070C0"/>
              </a:solidFill>
            </a:endParaRPr>
          </a:p>
        </p:txBody>
      </p:sp>
      <p:pic>
        <p:nvPicPr>
          <p:cNvPr id="4" name="Content Placeholder 3" descr="\\intra.ttu.ee\home\Arvi.hamburg\Documents\Ajakirjandus\2021\Sünkroniseerimine\Tuuletoodand 2021.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15992" y="1518249"/>
            <a:ext cx="10800272" cy="4796287"/>
          </a:xfrm>
          <a:prstGeom prst="rect">
            <a:avLst/>
          </a:prstGeom>
          <a:noFill/>
          <a:ln>
            <a:noFill/>
          </a:ln>
        </p:spPr>
      </p:pic>
    </p:spTree>
    <p:extLst>
      <p:ext uri="{BB962C8B-B14F-4D97-AF65-F5344CB8AC3E}">
        <p14:creationId xmlns:p14="http://schemas.microsoft.com/office/powerpoint/2010/main" val="914338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7321"/>
          </a:xfrm>
        </p:spPr>
        <p:txBody>
          <a:bodyPr>
            <a:normAutofit/>
          </a:bodyPr>
          <a:lstStyle/>
          <a:p>
            <a:r>
              <a:rPr lang="et-EE" sz="4000" b="1" i="1" dirty="0" smtClean="0">
                <a:solidFill>
                  <a:srgbClr val="0070C0"/>
                </a:solidFill>
                <a:latin typeface="Times New Roman" panose="02020603050405020304" pitchFamily="18" charset="0"/>
                <a:cs typeface="Times New Roman" panose="02020603050405020304" pitchFamily="18" charset="0"/>
              </a:rPr>
              <a:t>Elektrituru hinnapiirkonnad</a:t>
            </a:r>
            <a:endParaRPr lang="et-EE" sz="4000" b="1" i="1" dirty="0">
              <a:solidFill>
                <a:srgbClr val="0070C0"/>
              </a:solidFill>
              <a:latin typeface="Times New Roman" panose="02020603050405020304" pitchFamily="18" charset="0"/>
              <a:cs typeface="Times New Roman" panose="02020603050405020304" pitchFamily="18" charset="0"/>
            </a:endParaRPr>
          </a:p>
        </p:txBody>
      </p:sp>
      <p:pic>
        <p:nvPicPr>
          <p:cNvPr id="4" name="Content Placeholder 3" descr="Võib olla pilt järgmisest: kaart ja tekst sisuga: OCTOBER 2021 WHOLE DAY EUR System price: 100.32 39.82 ISL SEI 50.51 FRE NO3 48.57 SE2 50.51 NO5 20.42 FI 94.89 NO1 120.42 NO2 122.67 SE3 96.40 SE4 220.45 DK1 302.53 EIRE EE 178.40 LV 187.58 DK2 302.53 GB 320. 1 LT 220.45 L DE 302.53 53 302.54 141.39 FR 298 298.32 32 301.70"/>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1224" y="1062446"/>
            <a:ext cx="11033760" cy="5416731"/>
          </a:xfrm>
          <a:prstGeom prst="rect">
            <a:avLst/>
          </a:prstGeom>
          <a:noFill/>
          <a:ln>
            <a:noFill/>
          </a:ln>
        </p:spPr>
      </p:pic>
    </p:spTree>
    <p:extLst>
      <p:ext uri="{BB962C8B-B14F-4D97-AF65-F5344CB8AC3E}">
        <p14:creationId xmlns:p14="http://schemas.microsoft.com/office/powerpoint/2010/main" val="187069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53778"/>
          </a:xfrm>
        </p:spPr>
        <p:txBody>
          <a:bodyPr>
            <a:normAutofit fontScale="90000"/>
          </a:bodyPr>
          <a:lstStyle/>
          <a:p>
            <a:r>
              <a:rPr lang="et-EE" b="1" i="1" dirty="0" smtClean="0">
                <a:solidFill>
                  <a:srgbClr val="0070C0"/>
                </a:solidFill>
                <a:latin typeface="Times New Roman" panose="02020603050405020304" pitchFamily="18" charset="0"/>
                <a:cs typeface="Times New Roman" panose="02020603050405020304" pitchFamily="18" charset="0"/>
              </a:rPr>
              <a:t>Taastuvate energiaallikate toetused</a:t>
            </a:r>
            <a:endParaRPr lang="et-EE" b="1" i="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35429" y="1166949"/>
            <a:ext cx="10918371" cy="5608320"/>
          </a:xfrm>
        </p:spPr>
        <p:txBody>
          <a:bodyPr>
            <a:normAutofit fontScale="92500" lnSpcReduction="20000"/>
          </a:bodyPr>
          <a:lstStyle/>
          <a:p>
            <a:r>
              <a:rPr lang="et-EE" sz="3200" dirty="0">
                <a:latin typeface="Times New Roman" panose="02020603050405020304" pitchFamily="18" charset="0"/>
                <a:cs typeface="Times New Roman" panose="02020603050405020304" pitchFamily="18" charset="0"/>
              </a:rPr>
              <a:t>Tarbijad on taastuvenergia eest maksnud alates 2007. </a:t>
            </a:r>
            <a:r>
              <a:rPr lang="et-EE" sz="3200" dirty="0" smtClean="0">
                <a:latin typeface="Times New Roman" panose="02020603050405020304" pitchFamily="18" charset="0"/>
                <a:cs typeface="Times New Roman" panose="02020603050405020304" pitchFamily="18" charset="0"/>
              </a:rPr>
              <a:t>aastast;</a:t>
            </a:r>
          </a:p>
          <a:p>
            <a:r>
              <a:rPr lang="et-EE" sz="3200" dirty="0" smtClean="0">
                <a:latin typeface="Times New Roman" panose="02020603050405020304" pitchFamily="18" charset="0"/>
                <a:cs typeface="Times New Roman" panose="02020603050405020304" pitchFamily="18" charset="0"/>
              </a:rPr>
              <a:t>Taastuvenergia </a:t>
            </a:r>
            <a:r>
              <a:rPr lang="et-EE" sz="3200" dirty="0">
                <a:latin typeface="Times New Roman" panose="02020603050405020304" pitchFamily="18" charset="0"/>
                <a:cs typeface="Times New Roman" panose="02020603050405020304" pitchFamily="18" charset="0"/>
              </a:rPr>
              <a:t>toetus </a:t>
            </a:r>
            <a:r>
              <a:rPr lang="et-EE" sz="3200" dirty="0" smtClean="0">
                <a:latin typeface="Times New Roman" panose="02020603050405020304" pitchFamily="18" charset="0"/>
                <a:cs typeface="Times New Roman" panose="02020603050405020304" pitchFamily="18" charset="0"/>
              </a:rPr>
              <a:t>2007-2020 on tõusnud </a:t>
            </a:r>
            <a:r>
              <a:rPr lang="et-EE" sz="3200" dirty="0">
                <a:latin typeface="Times New Roman" panose="02020603050405020304" pitchFamily="18" charset="0"/>
                <a:cs typeface="Times New Roman" panose="02020603050405020304" pitchFamily="18" charset="0"/>
              </a:rPr>
              <a:t>üle 7 </a:t>
            </a:r>
            <a:r>
              <a:rPr lang="et-EE" sz="3200" dirty="0" smtClean="0">
                <a:latin typeface="Times New Roman" panose="02020603050405020304" pitchFamily="18" charset="0"/>
                <a:cs typeface="Times New Roman" panose="02020603050405020304" pitchFamily="18" charset="0"/>
              </a:rPr>
              <a:t>korra </a:t>
            </a:r>
          </a:p>
          <a:p>
            <a:pPr marL="0" indent="0">
              <a:buNone/>
            </a:pPr>
            <a:r>
              <a:rPr lang="et-EE" sz="3200" dirty="0" smtClean="0">
                <a:latin typeface="Times New Roman" panose="02020603050405020304" pitchFamily="18" charset="0"/>
                <a:cs typeface="Times New Roman" panose="02020603050405020304" pitchFamily="18" charset="0"/>
              </a:rPr>
              <a:t>(2007- </a:t>
            </a:r>
            <a:r>
              <a:rPr lang="et-EE" sz="3200" dirty="0">
                <a:latin typeface="Times New Roman" panose="02020603050405020304" pitchFamily="18" charset="0"/>
                <a:cs typeface="Times New Roman" panose="02020603050405020304" pitchFamily="18" charset="0"/>
              </a:rPr>
              <a:t>1,39 €/</a:t>
            </a:r>
            <a:r>
              <a:rPr lang="et-EE" sz="3200" dirty="0" smtClean="0">
                <a:latin typeface="Times New Roman" panose="02020603050405020304" pitchFamily="18" charset="0"/>
                <a:cs typeface="Times New Roman" panose="02020603050405020304" pitchFamily="18" charset="0"/>
              </a:rPr>
              <a:t>MWh; 2020 -11,3 </a:t>
            </a:r>
            <a:r>
              <a:rPr lang="et-EE" sz="3200" dirty="0">
                <a:latin typeface="Times New Roman" panose="02020603050405020304" pitchFamily="18" charset="0"/>
                <a:cs typeface="Times New Roman" panose="02020603050405020304" pitchFamily="18" charset="0"/>
              </a:rPr>
              <a:t>€/</a:t>
            </a:r>
            <a:r>
              <a:rPr lang="et-EE" sz="3200" dirty="0" smtClean="0">
                <a:latin typeface="Times New Roman" panose="02020603050405020304" pitchFamily="18" charset="0"/>
                <a:cs typeface="Times New Roman" panose="02020603050405020304" pitchFamily="18" charset="0"/>
              </a:rPr>
              <a:t>MWh);</a:t>
            </a:r>
            <a:endParaRPr lang="et-EE" sz="3200" dirty="0">
              <a:latin typeface="Times New Roman" panose="02020603050405020304" pitchFamily="18" charset="0"/>
              <a:cs typeface="Times New Roman" panose="02020603050405020304" pitchFamily="18" charset="0"/>
            </a:endParaRPr>
          </a:p>
          <a:p>
            <a:r>
              <a:rPr lang="et-EE" sz="3200" dirty="0">
                <a:latin typeface="Times New Roman" panose="02020603050405020304" pitchFamily="18" charset="0"/>
                <a:cs typeface="Times New Roman" panose="02020603050405020304" pitchFamily="18" charset="0"/>
              </a:rPr>
              <a:t>T</a:t>
            </a:r>
            <a:r>
              <a:rPr lang="et-EE" sz="3200" dirty="0" smtClean="0">
                <a:latin typeface="Times New Roman" panose="02020603050405020304" pitchFamily="18" charset="0"/>
                <a:cs typeface="Times New Roman" panose="02020603050405020304" pitchFamily="18" charset="0"/>
              </a:rPr>
              <a:t>aastuvenergia </a:t>
            </a:r>
            <a:r>
              <a:rPr lang="et-EE" sz="3200" dirty="0">
                <a:latin typeface="Times New Roman" panose="02020603050405020304" pitchFamily="18" charset="0"/>
                <a:cs typeface="Times New Roman" panose="02020603050405020304" pitchFamily="18" charset="0"/>
              </a:rPr>
              <a:t>tasu osakaal tarbija elektriarvel 7</a:t>
            </a:r>
            <a:r>
              <a:rPr lang="et-EE" sz="3200" dirty="0" smtClean="0">
                <a:latin typeface="Times New Roman" panose="02020603050405020304" pitchFamily="18" charset="0"/>
                <a:cs typeface="Times New Roman" panose="02020603050405020304" pitchFamily="18" charset="0"/>
              </a:rPr>
              <a:t>%; </a:t>
            </a:r>
          </a:p>
          <a:p>
            <a:r>
              <a:rPr lang="et-EE" sz="3000" dirty="0" smtClean="0">
                <a:latin typeface="Times New Roman" panose="02020603050405020304" pitchFamily="18" charset="0"/>
                <a:cs typeface="Times New Roman" panose="02020603050405020304" pitchFamily="18" charset="0"/>
              </a:rPr>
              <a:t>2021 tuuleparkide võimsus </a:t>
            </a:r>
            <a:r>
              <a:rPr lang="et-EE" sz="3000" dirty="0">
                <a:latin typeface="Times New Roman" panose="02020603050405020304" pitchFamily="18" charset="0"/>
                <a:cs typeface="Times New Roman" panose="02020603050405020304" pitchFamily="18" charset="0"/>
              </a:rPr>
              <a:t>330MW; </a:t>
            </a:r>
            <a:r>
              <a:rPr lang="et-EE" sz="3000" dirty="0" smtClean="0">
                <a:latin typeface="Times New Roman" panose="02020603050405020304" pitchFamily="18" charset="0"/>
                <a:cs typeface="Times New Roman" panose="02020603050405020304" pitchFamily="18" charset="0"/>
              </a:rPr>
              <a:t>2021. a </a:t>
            </a:r>
            <a:r>
              <a:rPr lang="et-EE" sz="3000" dirty="0" err="1" smtClean="0">
                <a:latin typeface="Times New Roman" panose="02020603050405020304" pitchFamily="18" charset="0"/>
                <a:cs typeface="Times New Roman" panose="02020603050405020304" pitchFamily="18" charset="0"/>
              </a:rPr>
              <a:t>keskmnine</a:t>
            </a:r>
            <a:r>
              <a:rPr lang="et-EE" sz="3000" dirty="0" smtClean="0">
                <a:latin typeface="Times New Roman" panose="02020603050405020304" pitchFamily="18" charset="0"/>
                <a:cs typeface="Times New Roman" panose="02020603050405020304" pitchFamily="18" charset="0"/>
              </a:rPr>
              <a:t> koormustegur </a:t>
            </a:r>
            <a:r>
              <a:rPr lang="et-EE" sz="3000" dirty="0">
                <a:latin typeface="Times New Roman" panose="02020603050405020304" pitchFamily="18" charset="0"/>
                <a:cs typeface="Times New Roman" panose="02020603050405020304" pitchFamily="18" charset="0"/>
              </a:rPr>
              <a:t>24,5</a:t>
            </a:r>
            <a:r>
              <a:rPr lang="et-EE" sz="3000" dirty="0" smtClean="0">
                <a:latin typeface="Times New Roman" panose="02020603050405020304" pitchFamily="18" charset="0"/>
                <a:cs typeface="Times New Roman" panose="02020603050405020304" pitchFamily="18" charset="0"/>
              </a:rPr>
              <a:t>%. </a:t>
            </a:r>
            <a:r>
              <a:rPr lang="et-EE" sz="3000" dirty="0">
                <a:latin typeface="Times New Roman" panose="02020603050405020304" pitchFamily="18" charset="0"/>
                <a:cs typeface="Times New Roman" panose="02020603050405020304" pitchFamily="18" charset="0"/>
              </a:rPr>
              <a:t>100-24,5=75,5% ajast peab andma toodangu juhitav, iga ilmaga varustuskindlust tagav ning pikas perspektiivis kliimaneutraalne tootmisallikas. </a:t>
            </a:r>
            <a:r>
              <a:rPr lang="et-EE" sz="3000" dirty="0" smtClean="0">
                <a:latin typeface="Times New Roman" panose="02020603050405020304" pitchFamily="18" charset="0"/>
                <a:cs typeface="Times New Roman" panose="02020603050405020304" pitchFamily="18" charset="0"/>
              </a:rPr>
              <a:t>(</a:t>
            </a:r>
            <a:r>
              <a:rPr lang="et-EE" sz="3000" u="sng" dirty="0" smtClean="0">
                <a:latin typeface="Times New Roman" panose="02020603050405020304" pitchFamily="18" charset="0"/>
                <a:cs typeface="Times New Roman" panose="02020603050405020304" pitchFamily="18" charset="0"/>
                <a:hlinkClick r:id="rId2"/>
              </a:rPr>
              <a:t>https</a:t>
            </a:r>
            <a:r>
              <a:rPr lang="et-EE" sz="3000" u="sng" dirty="0">
                <a:latin typeface="Times New Roman" panose="02020603050405020304" pitchFamily="18" charset="0"/>
                <a:cs typeface="Times New Roman" panose="02020603050405020304" pitchFamily="18" charset="0"/>
                <a:hlinkClick r:id="rId2"/>
              </a:rPr>
              <a:t>://</a:t>
            </a:r>
            <a:r>
              <a:rPr lang="et-EE" sz="3000" u="sng" dirty="0" smtClean="0">
                <a:latin typeface="Times New Roman" panose="02020603050405020304" pitchFamily="18" charset="0"/>
                <a:cs typeface="Times New Roman" panose="02020603050405020304" pitchFamily="18" charset="0"/>
                <a:hlinkClick r:id="rId2"/>
              </a:rPr>
              <a:t>dashboard.elering.ee/et</a:t>
            </a:r>
            <a:r>
              <a:rPr lang="et-EE" sz="3000" u="sng" dirty="0" smtClean="0">
                <a:latin typeface="Times New Roman" panose="02020603050405020304" pitchFamily="18" charset="0"/>
                <a:cs typeface="Times New Roman" panose="02020603050405020304" pitchFamily="18" charset="0"/>
              </a:rPr>
              <a:t>)</a:t>
            </a:r>
            <a:endParaRPr lang="et-EE" sz="3000" dirty="0">
              <a:latin typeface="Times New Roman" panose="02020603050405020304" pitchFamily="18" charset="0"/>
              <a:cs typeface="Times New Roman" panose="02020603050405020304" pitchFamily="18" charset="0"/>
            </a:endParaRPr>
          </a:p>
          <a:p>
            <a:r>
              <a:rPr lang="et-EE" sz="3000" dirty="0">
                <a:latin typeface="Times New Roman" panose="02020603050405020304" pitchFamily="18" charset="0"/>
                <a:cs typeface="Times New Roman" panose="02020603050405020304" pitchFamily="18" charset="0"/>
              </a:rPr>
              <a:t>90,1 miljonit eurot ja tõhusa koostootmise režiimil toodetud elektrienergia 3,9  miljonit eurot. Toetuste summale lisandub eelmise perioodi toetuste administreerimise kulu 0,77 miljonit eurot ning intressikulu.</a:t>
            </a:r>
          </a:p>
          <a:p>
            <a:r>
              <a:rPr lang="et-EE" sz="3000" dirty="0">
                <a:latin typeface="Times New Roman" panose="02020603050405020304" pitchFamily="18" charset="0"/>
                <a:cs typeface="Times New Roman" panose="02020603050405020304" pitchFamily="18" charset="0"/>
              </a:rPr>
              <a:t>Taastuvenergia toetuse summa</a:t>
            </a:r>
            <a:r>
              <a:rPr lang="et-EE" sz="3000">
                <a:latin typeface="Times New Roman" panose="02020603050405020304" pitchFamily="18" charset="0"/>
                <a:cs typeface="Times New Roman" panose="02020603050405020304" pitchFamily="18" charset="0"/>
              </a:rPr>
              <a:t> </a:t>
            </a:r>
            <a:r>
              <a:rPr lang="et-EE" sz="3000" smtClean="0">
                <a:latin typeface="Times New Roman" panose="02020603050405020304" pitchFamily="18" charset="0"/>
                <a:cs typeface="Times New Roman" panose="02020603050405020304" pitchFamily="18" charset="0"/>
              </a:rPr>
              <a:t>aastas ca </a:t>
            </a:r>
            <a:r>
              <a:rPr lang="et-EE" sz="3000" dirty="0" smtClean="0">
                <a:latin typeface="Times New Roman" panose="02020603050405020304" pitchFamily="18" charset="0"/>
                <a:cs typeface="Times New Roman" panose="02020603050405020304" pitchFamily="18" charset="0"/>
              </a:rPr>
              <a:t>100 milj, </a:t>
            </a:r>
            <a:r>
              <a:rPr lang="et-EE" i="1" dirty="0" smtClean="0">
                <a:latin typeface="Times New Roman" panose="02020603050405020304" pitchFamily="18" charset="0"/>
                <a:cs typeface="Times New Roman" panose="02020603050405020304" pitchFamily="18" charset="0"/>
              </a:rPr>
              <a:t>32% tuuleenergia, 47% </a:t>
            </a:r>
            <a:r>
              <a:rPr lang="et-EE" i="1" dirty="0" err="1">
                <a:latin typeface="Times New Roman" panose="02020603050405020304" pitchFamily="18" charset="0"/>
                <a:cs typeface="Times New Roman" panose="02020603050405020304" pitchFamily="18" charset="0"/>
              </a:rPr>
              <a:t>biomassist</a:t>
            </a:r>
            <a:r>
              <a:rPr lang="et-EE" i="1" dirty="0">
                <a:latin typeface="Times New Roman" panose="02020603050405020304" pitchFamily="18" charset="0"/>
                <a:cs typeface="Times New Roman" panose="02020603050405020304" pitchFamily="18" charset="0"/>
              </a:rPr>
              <a:t> ja </a:t>
            </a:r>
            <a:r>
              <a:rPr lang="et-EE" i="1" dirty="0" err="1">
                <a:latin typeface="Times New Roman" panose="02020603050405020304" pitchFamily="18" charset="0"/>
                <a:cs typeface="Times New Roman" panose="02020603050405020304" pitchFamily="18" charset="0"/>
              </a:rPr>
              <a:t>biogaasist</a:t>
            </a:r>
            <a:r>
              <a:rPr lang="et-EE" i="1" dirty="0">
                <a:latin typeface="Times New Roman" panose="02020603050405020304" pitchFamily="18" charset="0"/>
                <a:cs typeface="Times New Roman" panose="02020603050405020304" pitchFamily="18" charset="0"/>
              </a:rPr>
              <a:t> toodetud elektrienergia toetamiseks, </a:t>
            </a:r>
            <a:r>
              <a:rPr lang="et-EE" i="1" dirty="0" smtClean="0">
                <a:latin typeface="Times New Roman" panose="02020603050405020304" pitchFamily="18" charset="0"/>
                <a:cs typeface="Times New Roman" panose="02020603050405020304" pitchFamily="18" charset="0"/>
              </a:rPr>
              <a:t>18% päikeseenergiast</a:t>
            </a:r>
            <a:r>
              <a:rPr lang="et-EE" i="1" dirty="0">
                <a:latin typeface="Times New Roman" panose="02020603050405020304" pitchFamily="18" charset="0"/>
                <a:cs typeface="Times New Roman" panose="02020603050405020304" pitchFamily="18" charset="0"/>
              </a:rPr>
              <a:t> ja ülejäänu </a:t>
            </a:r>
            <a:r>
              <a:rPr lang="et-EE" i="1" dirty="0" err="1">
                <a:latin typeface="Times New Roman" panose="02020603050405020304" pitchFamily="18" charset="0"/>
                <a:cs typeface="Times New Roman" panose="02020603050405020304" pitchFamily="18" charset="0"/>
              </a:rPr>
              <a:t>hüdroenergiast</a:t>
            </a:r>
            <a:r>
              <a:rPr lang="et-EE" i="1" dirty="0">
                <a:latin typeface="Times New Roman" panose="02020603050405020304" pitchFamily="18" charset="0"/>
                <a:cs typeface="Times New Roman" panose="02020603050405020304" pitchFamily="18" charset="0"/>
              </a:rPr>
              <a:t> toodetud elektrienergia toetusteks.</a:t>
            </a:r>
          </a:p>
          <a:p>
            <a:endParaRPr lang="et-EE"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129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8453"/>
            <a:ext cx="10515600" cy="1378513"/>
          </a:xfrm>
        </p:spPr>
        <p:txBody>
          <a:bodyPr/>
          <a:lstStyle/>
          <a:p>
            <a:endParaRPr lang="et-EE"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88014353"/>
              </p:ext>
            </p:extLst>
          </p:nvPr>
        </p:nvGraphicFramePr>
        <p:xfrm>
          <a:off x="698737" y="1130060"/>
          <a:ext cx="10655062" cy="5436064"/>
        </p:xfrm>
        <a:graphic>
          <a:graphicData uri="http://schemas.openxmlformats.org/drawingml/2006/table">
            <a:tbl>
              <a:tblPr firstRow="1" firstCol="1" bandRow="1"/>
              <a:tblGrid>
                <a:gridCol w="5138905">
                  <a:extLst>
                    <a:ext uri="{9D8B030D-6E8A-4147-A177-3AD203B41FA5}">
                      <a16:colId xmlns:a16="http://schemas.microsoft.com/office/drawing/2014/main" xmlns="" val="2543654033"/>
                    </a:ext>
                  </a:extLst>
                </a:gridCol>
                <a:gridCol w="1847362">
                  <a:extLst>
                    <a:ext uri="{9D8B030D-6E8A-4147-A177-3AD203B41FA5}">
                      <a16:colId xmlns:a16="http://schemas.microsoft.com/office/drawing/2014/main" xmlns="" val="1125545980"/>
                    </a:ext>
                  </a:extLst>
                </a:gridCol>
                <a:gridCol w="1821433">
                  <a:extLst>
                    <a:ext uri="{9D8B030D-6E8A-4147-A177-3AD203B41FA5}">
                      <a16:colId xmlns:a16="http://schemas.microsoft.com/office/drawing/2014/main" xmlns="" val="1792047203"/>
                    </a:ext>
                  </a:extLst>
                </a:gridCol>
                <a:gridCol w="1847362">
                  <a:extLst>
                    <a:ext uri="{9D8B030D-6E8A-4147-A177-3AD203B41FA5}">
                      <a16:colId xmlns:a16="http://schemas.microsoft.com/office/drawing/2014/main" xmlns="" val="426250922"/>
                    </a:ext>
                  </a:extLst>
                </a:gridCol>
              </a:tblGrid>
              <a:tr h="459525">
                <a:tc rowSpan="3">
                  <a:txBody>
                    <a:bodyPr/>
                    <a:lstStyle/>
                    <a:p>
                      <a:pPr algn="ctr">
                        <a:lnSpc>
                          <a:spcPct val="107000"/>
                        </a:lnSpc>
                        <a:spcAft>
                          <a:spcPts val="600"/>
                        </a:spcAft>
                      </a:pPr>
                      <a:r>
                        <a:rPr lang="et-EE" sz="2800" b="1" dirty="0">
                          <a:effectLst/>
                          <a:latin typeface="Times New Roman" panose="02020603050405020304" pitchFamily="18" charset="0"/>
                          <a:ea typeface="Times New Roman" panose="02020603050405020304" pitchFamily="18" charset="0"/>
                          <a:cs typeface="Times New Roman" panose="02020603050405020304" pitchFamily="18" charset="0"/>
                        </a:rPr>
                        <a:t>Ressurss/ Elektrijaama tüüp</a:t>
                      </a:r>
                      <a:endParaRPr lang="et-EE" sz="2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07000"/>
                        </a:lnSpc>
                        <a:spcAft>
                          <a:spcPts val="600"/>
                        </a:spcAft>
                      </a:pPr>
                      <a:r>
                        <a:rPr lang="et-EE"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Võimsused (MW)</a:t>
                      </a:r>
                      <a:endParaRPr lang="et-EE"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t-EE"/>
                    </a:p>
                  </a:txBody>
                  <a:tcPr/>
                </a:tc>
                <a:tc hMerge="1">
                  <a:txBody>
                    <a:bodyPr/>
                    <a:lstStyle/>
                    <a:p>
                      <a:endParaRPr lang="et-EE"/>
                    </a:p>
                  </a:txBody>
                  <a:tcPr/>
                </a:tc>
                <a:extLst>
                  <a:ext uri="{0D108BD9-81ED-4DB2-BD59-A6C34878D82A}">
                    <a16:rowId xmlns:a16="http://schemas.microsoft.com/office/drawing/2014/main" xmlns="" val="3213219180"/>
                  </a:ext>
                </a:extLst>
              </a:tr>
              <a:tr h="393937">
                <a:tc vMerge="1">
                  <a:txBody>
                    <a:bodyPr/>
                    <a:lstStyle/>
                    <a:p>
                      <a:endParaRPr lang="et-EE"/>
                    </a:p>
                  </a:txBody>
                  <a:tcPr/>
                </a:tc>
                <a:tc gridSpan="2">
                  <a:txBody>
                    <a:bodyPr/>
                    <a:lstStyle/>
                    <a:p>
                      <a:pPr algn="ctr">
                        <a:lnSpc>
                          <a:spcPct val="107000"/>
                        </a:lnSpc>
                        <a:spcAft>
                          <a:spcPts val="600"/>
                        </a:spcAft>
                      </a:pPr>
                      <a:r>
                        <a:rPr lang="et-EE"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Aastal 2020</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t-EE"/>
                    </a:p>
                  </a:txBody>
                  <a:tcPr/>
                </a:tc>
                <a:tc rowSpan="2">
                  <a:txBody>
                    <a:bodyPr/>
                    <a:lstStyle/>
                    <a:p>
                      <a:pPr algn="ctr">
                        <a:lnSpc>
                          <a:spcPct val="107000"/>
                        </a:lnSpc>
                        <a:spcAft>
                          <a:spcPts val="600"/>
                        </a:spcAft>
                      </a:pPr>
                      <a:r>
                        <a:rPr lang="et-EE"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Aastal 2031</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1144594"/>
                  </a:ext>
                </a:extLst>
              </a:tr>
              <a:tr h="393937">
                <a:tc vMerge="1">
                  <a:txBody>
                    <a:bodyPr/>
                    <a:lstStyle/>
                    <a:p>
                      <a:endParaRPr lang="et-EE"/>
                    </a:p>
                  </a:txBody>
                  <a:tcPr/>
                </a:tc>
                <a:tc>
                  <a:txBody>
                    <a:bodyPr/>
                    <a:lstStyle/>
                    <a:p>
                      <a:pPr algn="ctr">
                        <a:lnSpc>
                          <a:spcPct val="107000"/>
                        </a:lnSpc>
                        <a:spcAft>
                          <a:spcPts val="600"/>
                        </a:spcAft>
                      </a:pPr>
                      <a:r>
                        <a:rPr lang="et-EE" sz="2400" b="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Ülesseatud</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Töövõimsus</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t-EE"/>
                    </a:p>
                  </a:txBody>
                  <a:tcPr/>
                </a:tc>
                <a:extLst>
                  <a:ext uri="{0D108BD9-81ED-4DB2-BD59-A6C34878D82A}">
                    <a16:rowId xmlns:a16="http://schemas.microsoft.com/office/drawing/2014/main" xmlns="" val="2817100374"/>
                  </a:ext>
                </a:extLst>
              </a:tr>
              <a:tr h="459525">
                <a:tc>
                  <a:txBody>
                    <a:bodyPr/>
                    <a:lstStyle/>
                    <a:p>
                      <a:pPr algn="ctr">
                        <a:lnSpc>
                          <a:spcPct val="107000"/>
                        </a:lnSpc>
                        <a:spcAft>
                          <a:spcPts val="600"/>
                        </a:spcAft>
                      </a:pP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Põlevkivil</a:t>
                      </a:r>
                      <a:r>
                        <a:rPr lang="et-EE" sz="2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t-EE"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2037</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1364</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360</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51015866"/>
                  </a:ext>
                </a:extLst>
              </a:tr>
              <a:tr h="393937">
                <a:tc>
                  <a:txBody>
                    <a:bodyPr/>
                    <a:lstStyle/>
                    <a:p>
                      <a:pPr algn="ctr">
                        <a:lnSpc>
                          <a:spcPct val="107000"/>
                        </a:lnSpc>
                        <a:spcAft>
                          <a:spcPts val="600"/>
                        </a:spcAft>
                      </a:pPr>
                      <a:r>
                        <a:rPr lang="et-EE" sz="2400">
                          <a:effectLst/>
                          <a:latin typeface="Times New Roman" panose="02020603050405020304" pitchFamily="18" charset="0"/>
                          <a:ea typeface="Times New Roman" panose="02020603050405020304" pitchFamily="18" charset="0"/>
                          <a:cs typeface="Times New Roman" panose="02020603050405020304" pitchFamily="18" charset="0"/>
                        </a:rPr>
                        <a:t>Taastuvenergia (tuul, päike, hüdro)</a:t>
                      </a:r>
                      <a:endParaRPr lang="et-EE"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a:effectLst/>
                          <a:latin typeface="Times New Roman" panose="02020603050405020304" pitchFamily="18" charset="0"/>
                          <a:ea typeface="Times New Roman" panose="02020603050405020304" pitchFamily="18" charset="0"/>
                          <a:cs typeface="Times New Roman" panose="02020603050405020304" pitchFamily="18" charset="0"/>
                        </a:rPr>
                        <a:t>465</a:t>
                      </a:r>
                      <a:endParaRPr lang="et-EE"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91361736"/>
                  </a:ext>
                </a:extLst>
              </a:tr>
              <a:tr h="816316">
                <a:tc>
                  <a:txBody>
                    <a:bodyPr/>
                    <a:lstStyle/>
                    <a:p>
                      <a:pPr algn="ctr">
                        <a:lnSpc>
                          <a:spcPct val="107000"/>
                        </a:lnSpc>
                        <a:spcAft>
                          <a:spcPts val="600"/>
                        </a:spcAft>
                      </a:pPr>
                      <a:r>
                        <a:rPr lang="et-EE" sz="2400">
                          <a:effectLst/>
                          <a:latin typeface="Times New Roman" panose="02020603050405020304" pitchFamily="18" charset="0"/>
                          <a:ea typeface="Times New Roman" panose="02020603050405020304" pitchFamily="18" charset="0"/>
                          <a:cs typeface="Times New Roman" panose="02020603050405020304" pitchFamily="18" charset="0"/>
                        </a:rPr>
                        <a:t>Avalikku elektrivõrku tootvad koostootmisjaamad (CHP)</a:t>
                      </a:r>
                      <a:endParaRPr lang="et-EE"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a:effectLst/>
                          <a:latin typeface="Times New Roman" panose="02020603050405020304" pitchFamily="18" charset="0"/>
                          <a:ea typeface="Times New Roman" panose="02020603050405020304" pitchFamily="18" charset="0"/>
                          <a:cs typeface="Times New Roman" panose="02020603050405020304" pitchFamily="18" charset="0"/>
                        </a:rPr>
                        <a:t>209</a:t>
                      </a:r>
                      <a:endParaRPr lang="et-EE"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200**</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95317169"/>
                  </a:ext>
                </a:extLst>
              </a:tr>
              <a:tr h="393937">
                <a:tc>
                  <a:txBody>
                    <a:bodyPr/>
                    <a:lstStyle/>
                    <a:p>
                      <a:pPr algn="ctr">
                        <a:lnSpc>
                          <a:spcPct val="107000"/>
                        </a:lnSpc>
                        <a:spcAft>
                          <a:spcPts val="600"/>
                        </a:spcAft>
                      </a:pP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Tööstuse elektrijaamad</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a:effectLst/>
                          <a:latin typeface="Times New Roman" panose="02020603050405020304" pitchFamily="18" charset="0"/>
                          <a:ea typeface="Times New Roman" panose="02020603050405020304" pitchFamily="18" charset="0"/>
                          <a:cs typeface="Times New Roman" panose="02020603050405020304" pitchFamily="18" charset="0"/>
                        </a:rPr>
                        <a:t>80</a:t>
                      </a:r>
                      <a:endParaRPr lang="et-EE"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60</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60**</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23169409"/>
                  </a:ext>
                </a:extLst>
              </a:tr>
              <a:tr h="393937">
                <a:tc>
                  <a:txBody>
                    <a:bodyPr/>
                    <a:lstStyle/>
                    <a:p>
                      <a:pPr algn="ctr">
                        <a:lnSpc>
                          <a:spcPct val="107000"/>
                        </a:lnSpc>
                        <a:spcAft>
                          <a:spcPts val="600"/>
                        </a:spcAft>
                      </a:pPr>
                      <a:r>
                        <a:rPr lang="et-EE" sz="2400">
                          <a:effectLst/>
                          <a:latin typeface="Times New Roman" panose="02020603050405020304" pitchFamily="18" charset="0"/>
                          <a:ea typeface="Times New Roman" panose="02020603050405020304" pitchFamily="18" charset="0"/>
                          <a:cs typeface="Times New Roman" panose="02020603050405020304" pitchFamily="18" charset="0"/>
                        </a:rPr>
                        <a:t>Avariijaam</a:t>
                      </a:r>
                      <a:endParaRPr lang="et-EE"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a:effectLst/>
                          <a:latin typeface="Times New Roman" panose="02020603050405020304" pitchFamily="18" charset="0"/>
                          <a:ea typeface="Times New Roman" panose="02020603050405020304" pitchFamily="18" charset="0"/>
                          <a:cs typeface="Times New Roman" panose="02020603050405020304" pitchFamily="18" charset="0"/>
                        </a:rPr>
                        <a:t>250</a:t>
                      </a:r>
                      <a:endParaRPr lang="et-EE"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150</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150**</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99845586"/>
                  </a:ext>
                </a:extLst>
              </a:tr>
              <a:tr h="393937">
                <a:tc>
                  <a:txBody>
                    <a:bodyPr/>
                    <a:lstStyle/>
                    <a:p>
                      <a:pPr algn="ctr">
                        <a:lnSpc>
                          <a:spcPct val="107000"/>
                        </a:lnSpc>
                        <a:spcAft>
                          <a:spcPts val="600"/>
                        </a:spcAft>
                      </a:pPr>
                      <a:r>
                        <a:rPr lang="et-EE" sz="2400" b="1" dirty="0">
                          <a:effectLst/>
                          <a:latin typeface="Times New Roman" panose="02020603050405020304" pitchFamily="18" charset="0"/>
                          <a:ea typeface="Times New Roman" panose="02020603050405020304" pitchFamily="18" charset="0"/>
                          <a:cs typeface="Times New Roman" panose="02020603050405020304" pitchFamily="18" charset="0"/>
                        </a:rPr>
                        <a:t>KOKKU</a:t>
                      </a:r>
                      <a:endParaRPr lang="et-EE" sz="2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b="1">
                          <a:effectLst/>
                          <a:latin typeface="Times New Roman" panose="02020603050405020304" pitchFamily="18" charset="0"/>
                          <a:ea typeface="Times New Roman" panose="02020603050405020304" pitchFamily="18" charset="0"/>
                          <a:cs typeface="Times New Roman" panose="02020603050405020304" pitchFamily="18" charset="0"/>
                        </a:rPr>
                        <a:t>3041</a:t>
                      </a:r>
                      <a:endParaRPr lang="et-EE"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b="1" dirty="0">
                          <a:effectLst/>
                          <a:latin typeface="Times New Roman" panose="02020603050405020304" pitchFamily="18" charset="0"/>
                          <a:ea typeface="Times New Roman" panose="02020603050405020304" pitchFamily="18" charset="0"/>
                          <a:cs typeface="Times New Roman" panose="02020603050405020304" pitchFamily="18" charset="0"/>
                        </a:rPr>
                        <a:t>1779</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a:lnSpc>
                          <a:spcPct val="107000"/>
                        </a:lnSpc>
                        <a:spcAft>
                          <a:spcPts val="600"/>
                        </a:spcAft>
                      </a:pPr>
                      <a:r>
                        <a:rPr lang="et-EE" sz="2400" b="1" dirty="0">
                          <a:effectLst/>
                          <a:latin typeface="Times New Roman" panose="02020603050405020304" pitchFamily="18" charset="0"/>
                          <a:ea typeface="Times New Roman" panose="02020603050405020304" pitchFamily="18" charset="0"/>
                          <a:cs typeface="Times New Roman" panose="02020603050405020304" pitchFamily="18" charset="0"/>
                        </a:rPr>
                        <a:t>778</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950095168"/>
                  </a:ext>
                </a:extLst>
              </a:tr>
              <a:tr h="455760">
                <a:tc>
                  <a:txBody>
                    <a:bodyPr/>
                    <a:lstStyle/>
                    <a:p>
                      <a:pPr algn="ctr">
                        <a:lnSpc>
                          <a:spcPct val="107000"/>
                        </a:lnSpc>
                        <a:spcAft>
                          <a:spcPts val="600"/>
                        </a:spcAft>
                      </a:pPr>
                      <a:r>
                        <a:rPr lang="et-EE" sz="2400">
                          <a:effectLst/>
                          <a:latin typeface="Times New Roman" panose="02020603050405020304" pitchFamily="18" charset="0"/>
                          <a:ea typeface="Times New Roman" panose="02020603050405020304" pitchFamily="18" charset="0"/>
                          <a:cs typeface="Times New Roman" panose="02020603050405020304" pitchFamily="18" charset="0"/>
                        </a:rPr>
                        <a:t>Maksimaalne tarbimisvõimsus (MW) </a:t>
                      </a:r>
                      <a:endParaRPr lang="et-EE"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07000"/>
                        </a:lnSpc>
                        <a:spcAft>
                          <a:spcPts val="600"/>
                        </a:spcAft>
                      </a:pP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1564</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t-EE"/>
                    </a:p>
                  </a:txBody>
                  <a:tcPr/>
                </a:tc>
                <a:tc>
                  <a:txBody>
                    <a:bodyPr/>
                    <a:lstStyle/>
                    <a:p>
                      <a:pPr marL="457200">
                        <a:lnSpc>
                          <a:spcPct val="107000"/>
                        </a:lnSpc>
                        <a:spcAft>
                          <a:spcPts val="600"/>
                        </a:spcAft>
                      </a:pPr>
                      <a:r>
                        <a:rPr lang="et-EE" sz="2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1690</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25741956"/>
                  </a:ext>
                </a:extLst>
              </a:tr>
              <a:tr h="393937">
                <a:tc>
                  <a:txBody>
                    <a:bodyPr/>
                    <a:lstStyle/>
                    <a:p>
                      <a:pPr algn="ctr">
                        <a:lnSpc>
                          <a:spcPct val="107000"/>
                        </a:lnSpc>
                        <a:spcAft>
                          <a:spcPts val="600"/>
                        </a:spcAft>
                      </a:pPr>
                      <a:r>
                        <a:rPr lang="et-EE" sz="240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VÕIMSUSBILANSS (MW</a:t>
                      </a:r>
                      <a:r>
                        <a:rPr lang="et-EE" sz="2400" dirty="0" smtClean="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t-EE" sz="24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lnSpc>
                          <a:spcPct val="107000"/>
                        </a:lnSpc>
                        <a:spcAft>
                          <a:spcPts val="600"/>
                        </a:spcAft>
                      </a:pPr>
                      <a:r>
                        <a:rPr lang="et-EE" sz="2400" b="1" dirty="0">
                          <a:effectLst/>
                          <a:latin typeface="Times New Roman" panose="02020603050405020304" pitchFamily="18" charset="0"/>
                          <a:ea typeface="Times New Roman" panose="02020603050405020304" pitchFamily="18" charset="0"/>
                          <a:cs typeface="Times New Roman" panose="02020603050405020304" pitchFamily="18" charset="0"/>
                        </a:rPr>
                        <a:t>+215</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et-EE"/>
                    </a:p>
                  </a:txBody>
                  <a:tcPr/>
                </a:tc>
                <a:tc>
                  <a:txBody>
                    <a:bodyPr/>
                    <a:lstStyle/>
                    <a:p>
                      <a:pPr marL="457200">
                        <a:lnSpc>
                          <a:spcPct val="107000"/>
                        </a:lnSpc>
                        <a:spcAft>
                          <a:spcPts val="600"/>
                        </a:spcAft>
                      </a:pPr>
                      <a:r>
                        <a:rPr lang="et-EE" sz="2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-912</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84788895"/>
                  </a:ext>
                </a:extLst>
              </a:tr>
              <a:tr h="487379">
                <a:tc>
                  <a:txBody>
                    <a:bodyPr/>
                    <a:lstStyle/>
                    <a:p>
                      <a:pPr algn="ctr">
                        <a:lnSpc>
                          <a:spcPct val="107000"/>
                        </a:lnSpc>
                        <a:spcAft>
                          <a:spcPts val="600"/>
                        </a:spcAft>
                      </a:pP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Tarbimine (</a:t>
                      </a:r>
                      <a:r>
                        <a:rPr lang="et-EE" sz="2400" dirty="0" err="1">
                          <a:effectLst/>
                          <a:latin typeface="Times New Roman" panose="02020603050405020304" pitchFamily="18" charset="0"/>
                          <a:ea typeface="Times New Roman" panose="02020603050405020304" pitchFamily="18" charset="0"/>
                          <a:cs typeface="Times New Roman" panose="02020603050405020304" pitchFamily="18" charset="0"/>
                        </a:rPr>
                        <a:t>GWh</a:t>
                      </a: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lnSpc>
                          <a:spcPct val="107000"/>
                        </a:lnSpc>
                        <a:spcAft>
                          <a:spcPts val="600"/>
                        </a:spcAft>
                      </a:pP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8700 </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et-EE"/>
                    </a:p>
                  </a:txBody>
                  <a:tcPr/>
                </a:tc>
                <a:tc>
                  <a:txBody>
                    <a:bodyPr/>
                    <a:lstStyle/>
                    <a:p>
                      <a:pPr marL="457200">
                        <a:lnSpc>
                          <a:spcPct val="107000"/>
                        </a:lnSpc>
                        <a:spcAft>
                          <a:spcPts val="600"/>
                        </a:spcAft>
                      </a:pPr>
                      <a:r>
                        <a:rPr lang="et-EE" sz="2400" dirty="0">
                          <a:effectLst/>
                          <a:latin typeface="Times New Roman" panose="02020603050405020304" pitchFamily="18" charset="0"/>
                          <a:ea typeface="Times New Roman" panose="02020603050405020304" pitchFamily="18" charset="0"/>
                          <a:cs typeface="Times New Roman" panose="02020603050405020304" pitchFamily="18" charset="0"/>
                        </a:rPr>
                        <a:t>9500</a:t>
                      </a:r>
                      <a:endParaRPr lang="et-EE"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131037889"/>
                  </a:ext>
                </a:extLst>
              </a:tr>
            </a:tbl>
          </a:graphicData>
        </a:graphic>
      </p:graphicFrame>
      <p:sp>
        <p:nvSpPr>
          <p:cNvPr id="5" name="Rectangle 1"/>
          <p:cNvSpPr>
            <a:spLocks noChangeArrowheads="1"/>
          </p:cNvSpPr>
          <p:nvPr/>
        </p:nvSpPr>
        <p:spPr bwMode="auto">
          <a:xfrm>
            <a:off x="457200" y="-525452"/>
            <a:ext cx="10757139" cy="150810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t-EE" altLang="et-EE" sz="1200" b="1" i="1" u="none" strike="noStrike" cap="none" normalizeH="0" baseline="0" dirty="0" smtClean="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t-EE" altLang="et-EE" sz="1200" b="1" i="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t-EE" altLang="et-EE" sz="1200" b="1" i="1" u="none" strike="noStrike" cap="none" normalizeH="0" baseline="0" dirty="0" smtClean="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t-EE" altLang="et-EE" sz="3200" b="1" i="1" u="none" strike="noStrike" cap="none" normalizeH="0" baseline="0" dirty="0" smtClean="0">
                <a:ln>
                  <a:noFill/>
                </a:ln>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Kuidas tulevik  ?</a:t>
            </a:r>
          </a:p>
          <a:p>
            <a:pPr marL="0" marR="0" lvl="0" indent="0" algn="l" defTabSz="914400" rtl="0" eaLnBrk="0" fontAlgn="base" latinLnBrk="0" hangingPunct="0">
              <a:lnSpc>
                <a:spcPct val="100000"/>
              </a:lnSpc>
              <a:spcBef>
                <a:spcPct val="0"/>
              </a:spcBef>
              <a:spcAft>
                <a:spcPct val="0"/>
              </a:spcAft>
              <a:buClrTx/>
              <a:buSzTx/>
              <a:buFontTx/>
              <a:buNone/>
              <a:tabLst/>
            </a:pPr>
            <a:r>
              <a:rPr kumimoji="0" lang="et-EE" altLang="et-EE" sz="2400" b="1" u="none" strike="noStrike" cap="none" normalizeH="0" baseline="0" dirty="0" smtClean="0">
                <a:ln>
                  <a:noFill/>
                </a:ln>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Eesti elektrisüsteemis tootmisvõimsused aastal 2020 ja 2031 ning elektribilanss</a:t>
            </a:r>
            <a:endParaRPr kumimoji="0" lang="et-EE" altLang="et-EE" sz="2400" b="1" u="none" strike="noStrike" cap="none" normalizeH="0" baseline="0" dirty="0" smtClean="0">
              <a:ln>
                <a:noFill/>
              </a:ln>
              <a:solidFill>
                <a:srgbClr val="0070C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83059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3176"/>
            <a:ext cx="10515600" cy="1629728"/>
          </a:xfrm>
        </p:spPr>
        <p:txBody>
          <a:bodyPr>
            <a:normAutofit/>
          </a:bodyPr>
          <a:lstStyle/>
          <a:p>
            <a:pPr algn="ctr"/>
            <a:r>
              <a:rPr lang="et-EE" sz="4000" b="1" i="1" dirty="0" smtClean="0">
                <a:solidFill>
                  <a:srgbClr val="0070C0"/>
                </a:solidFill>
                <a:latin typeface="Times New Roman" panose="02020603050405020304" pitchFamily="18" charset="0"/>
                <a:cs typeface="Times New Roman" panose="02020603050405020304" pitchFamily="18" charset="0"/>
              </a:rPr>
              <a:t>Globaalsed probleemid</a:t>
            </a:r>
            <a:endParaRPr lang="et-EE" sz="4000" b="1" i="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17714" y="879566"/>
            <a:ext cx="11136086" cy="6064698"/>
          </a:xfrm>
        </p:spPr>
        <p:txBody>
          <a:bodyPr>
            <a:normAutofit lnSpcReduction="10000"/>
          </a:bodyPr>
          <a:lstStyle/>
          <a:p>
            <a:pPr lvl="0"/>
            <a:r>
              <a:rPr lang="et-EE" dirty="0" smtClean="0">
                <a:latin typeface="Times New Roman" panose="02020603050405020304" pitchFamily="18" charset="0"/>
                <a:cs typeface="Times New Roman" panose="02020603050405020304" pitchFamily="18" charset="0"/>
              </a:rPr>
              <a:t>Fossiilkütustest </a:t>
            </a:r>
            <a:r>
              <a:rPr lang="et-EE" dirty="0">
                <a:latin typeface="Times New Roman" panose="02020603050405020304" pitchFamily="18" charset="0"/>
                <a:cs typeface="Times New Roman" panose="02020603050405020304" pitchFamily="18" charset="0"/>
              </a:rPr>
              <a:t>vabanemine pole reaale (riided, loomapidamine suurfarmides;</a:t>
            </a:r>
          </a:p>
          <a:p>
            <a:pPr lvl="0"/>
            <a:r>
              <a:rPr lang="et-EE" dirty="0">
                <a:latin typeface="Times New Roman" panose="02020603050405020304" pitchFamily="18" charset="0"/>
                <a:cs typeface="Times New Roman" panose="02020603050405020304" pitchFamily="18" charset="0"/>
              </a:rPr>
              <a:t>Energiasisendid ei ole piisavad, et süsteemi üleval hoida- tarbime liiga palju;</a:t>
            </a:r>
          </a:p>
          <a:p>
            <a:pPr lvl="0"/>
            <a:r>
              <a:rPr lang="et-EE" dirty="0">
                <a:latin typeface="Times New Roman" panose="02020603050405020304" pitchFamily="18" charset="0"/>
                <a:cs typeface="Times New Roman" panose="02020603050405020304" pitchFamily="18" charset="0"/>
              </a:rPr>
              <a:t>Üleilmastumine, linnastumine ja digitaliseerimine muudab „pehme maandumise“ võimatuks- me suudame toimida vaid suures süsteemis;</a:t>
            </a:r>
          </a:p>
          <a:p>
            <a:pPr lvl="0"/>
            <a:r>
              <a:rPr lang="et-EE" dirty="0">
                <a:latin typeface="Times New Roman" panose="02020603050405020304" pitchFamily="18" charset="0"/>
                <a:cs typeface="Times New Roman" panose="02020603050405020304" pitchFamily="18" charset="0"/>
              </a:rPr>
              <a:t>SKP </a:t>
            </a:r>
            <a:r>
              <a:rPr lang="et-EE" dirty="0" err="1">
                <a:latin typeface="Times New Roman" panose="02020603050405020304" pitchFamily="18" charset="0"/>
                <a:cs typeface="Times New Roman" panose="02020603050405020304" pitchFamily="18" charset="0"/>
              </a:rPr>
              <a:t>lahtisidumine</a:t>
            </a:r>
            <a:r>
              <a:rPr lang="et-EE" dirty="0">
                <a:latin typeface="Times New Roman" panose="02020603050405020304" pitchFamily="18" charset="0"/>
                <a:cs typeface="Times New Roman" panose="02020603050405020304" pitchFamily="18" charset="0"/>
              </a:rPr>
              <a:t> </a:t>
            </a:r>
            <a:r>
              <a:rPr lang="et-EE" dirty="0" err="1">
                <a:latin typeface="Times New Roman" panose="02020603050405020304" pitchFamily="18" charset="0"/>
                <a:cs typeface="Times New Roman" panose="02020603050405020304" pitchFamily="18" charset="0"/>
              </a:rPr>
              <a:t>energiatarvest</a:t>
            </a:r>
            <a:r>
              <a:rPr lang="et-EE" dirty="0">
                <a:latin typeface="Times New Roman" panose="02020603050405020304" pitchFamily="18" charset="0"/>
                <a:cs typeface="Times New Roman" panose="02020603050405020304" pitchFamily="18" charset="0"/>
              </a:rPr>
              <a:t> pole seni olnud võimalik; </a:t>
            </a:r>
          </a:p>
          <a:p>
            <a:pPr lvl="0"/>
            <a:r>
              <a:rPr lang="et-EE" dirty="0">
                <a:latin typeface="Times New Roman" panose="02020603050405020304" pitchFamily="18" charset="0"/>
                <a:cs typeface="Times New Roman" panose="02020603050405020304" pitchFamily="18" charset="0"/>
              </a:rPr>
              <a:t>Logistika  ressursikulu;</a:t>
            </a:r>
          </a:p>
          <a:p>
            <a:pPr lvl="0"/>
            <a:r>
              <a:rPr lang="et-EE" dirty="0" smtClean="0">
                <a:latin typeface="Times New Roman" panose="02020603050405020304" pitchFamily="18" charset="0"/>
                <a:cs typeface="Times New Roman" panose="02020603050405020304" pitchFamily="18" charset="0"/>
              </a:rPr>
              <a:t>Energia(elektri) tarbimine suureneb (salvestus, </a:t>
            </a:r>
            <a:r>
              <a:rPr lang="et-EE" dirty="0" err="1" smtClean="0">
                <a:latin typeface="Times New Roman" panose="02020603050405020304" pitchFamily="18" charset="0"/>
                <a:cs typeface="Times New Roman" panose="02020603050405020304" pitchFamily="18" charset="0"/>
              </a:rPr>
              <a:t>el</a:t>
            </a:r>
            <a:r>
              <a:rPr lang="et-EE" dirty="0" smtClean="0">
                <a:latin typeface="Times New Roman" panose="02020603050405020304" pitchFamily="18" charset="0"/>
                <a:cs typeface="Times New Roman" panose="02020603050405020304" pitchFamily="18" charset="0"/>
              </a:rPr>
              <a:t> transport, serveripargid); </a:t>
            </a:r>
            <a:endParaRPr lang="et-EE" dirty="0">
              <a:latin typeface="Times New Roman" panose="02020603050405020304" pitchFamily="18" charset="0"/>
              <a:cs typeface="Times New Roman" panose="02020603050405020304" pitchFamily="18" charset="0"/>
            </a:endParaRPr>
          </a:p>
          <a:p>
            <a:pPr lvl="0"/>
            <a:r>
              <a:rPr lang="et-EE" dirty="0">
                <a:latin typeface="Times New Roman" panose="02020603050405020304" pitchFamily="18" charset="0"/>
                <a:cs typeface="Times New Roman" panose="02020603050405020304" pitchFamily="18" charset="0"/>
              </a:rPr>
              <a:t>V</a:t>
            </a:r>
            <a:r>
              <a:rPr lang="et-EE" dirty="0" smtClean="0">
                <a:latin typeface="Times New Roman" panose="02020603050405020304" pitchFamily="18" charset="0"/>
                <a:cs typeface="Times New Roman" panose="02020603050405020304" pitchFamily="18" charset="0"/>
              </a:rPr>
              <a:t>äärtuslike </a:t>
            </a:r>
            <a:r>
              <a:rPr lang="et-EE" dirty="0">
                <a:latin typeface="Times New Roman" panose="02020603050405020304" pitchFamily="18" charset="0"/>
                <a:cs typeface="Times New Roman" panose="02020603050405020304" pitchFamily="18" charset="0"/>
              </a:rPr>
              <a:t>metallide </a:t>
            </a:r>
            <a:r>
              <a:rPr lang="et-EE" dirty="0" smtClean="0">
                <a:latin typeface="Times New Roman" panose="02020603050405020304" pitchFamily="18" charset="0"/>
                <a:cs typeface="Times New Roman" panose="02020603050405020304" pitchFamily="18" charset="0"/>
              </a:rPr>
              <a:t>varu, </a:t>
            </a:r>
            <a:r>
              <a:rPr lang="et-EE" dirty="0">
                <a:latin typeface="Times New Roman" panose="02020603050405020304" pitchFamily="18" charset="0"/>
                <a:cs typeface="Times New Roman" panose="02020603050405020304" pitchFamily="18" charset="0"/>
              </a:rPr>
              <a:t>utiliseerimine või ringmajandusse suunamine;</a:t>
            </a:r>
          </a:p>
          <a:p>
            <a:pPr lvl="0"/>
            <a:r>
              <a:rPr lang="et-EE" dirty="0">
                <a:latin typeface="Times New Roman" panose="02020603050405020304" pitchFamily="18" charset="0"/>
                <a:cs typeface="Times New Roman" panose="02020603050405020304" pitchFamily="18" charset="0"/>
              </a:rPr>
              <a:t>Uuteks nimetatud tehnoloogiad on pea kõik üle-eelmisest sajandist, nende kasutame määrab </a:t>
            </a:r>
            <a:r>
              <a:rPr lang="et-EE" dirty="0" smtClean="0">
                <a:latin typeface="Times New Roman" panose="02020603050405020304" pitchFamily="18" charset="0"/>
                <a:cs typeface="Times New Roman" panose="02020603050405020304" pitchFamily="18" charset="0"/>
              </a:rPr>
              <a:t>maj. </a:t>
            </a:r>
            <a:r>
              <a:rPr lang="et-EE" dirty="0">
                <a:latin typeface="Times New Roman" panose="02020603050405020304" pitchFamily="18" charset="0"/>
                <a:cs typeface="Times New Roman" panose="02020603050405020304" pitchFamily="18" charset="0"/>
              </a:rPr>
              <a:t>kaalutus;</a:t>
            </a:r>
          </a:p>
          <a:p>
            <a:r>
              <a:rPr lang="et-EE" dirty="0" err="1" smtClean="0">
                <a:latin typeface="Times New Roman" panose="02020603050405020304" pitchFamily="18" charset="0"/>
                <a:cs typeface="Times New Roman" panose="02020603050405020304" pitchFamily="18" charset="0"/>
              </a:rPr>
              <a:t>En</a:t>
            </a:r>
            <a:r>
              <a:rPr lang="et-EE" dirty="0" smtClean="0">
                <a:latin typeface="Times New Roman" panose="02020603050405020304" pitchFamily="18" charset="0"/>
                <a:cs typeface="Times New Roman" panose="02020603050405020304" pitchFamily="18" charset="0"/>
              </a:rPr>
              <a:t>. </a:t>
            </a:r>
            <a:r>
              <a:rPr lang="et-EE" dirty="0">
                <a:latin typeface="Times New Roman" panose="02020603050405020304" pitchFamily="18" charset="0"/>
                <a:cs typeface="Times New Roman" panose="02020603050405020304" pitchFamily="18" charset="0"/>
              </a:rPr>
              <a:t>sisendite puudujääk </a:t>
            </a:r>
            <a:r>
              <a:rPr lang="et-EE" dirty="0" smtClean="0">
                <a:latin typeface="Times New Roman" panose="02020603050405020304" pitchFamily="18" charset="0"/>
                <a:cs typeface="Times New Roman" panose="02020603050405020304" pitchFamily="18" charset="0"/>
              </a:rPr>
              <a:t>võib tekitada </a:t>
            </a:r>
            <a:r>
              <a:rPr lang="et-EE" dirty="0">
                <a:latin typeface="Times New Roman" panose="02020603050405020304" pitchFamily="18" charset="0"/>
                <a:cs typeface="Times New Roman" panose="02020603050405020304" pitchFamily="18" charset="0"/>
              </a:rPr>
              <a:t>riikidevahelisi konflikte ja sisepingeid</a:t>
            </a:r>
            <a:r>
              <a:rPr lang="et-EE" dirty="0"/>
              <a:t>;</a:t>
            </a:r>
          </a:p>
          <a:p>
            <a:endParaRPr lang="et-EE" dirty="0"/>
          </a:p>
        </p:txBody>
      </p:sp>
    </p:spTree>
    <p:extLst>
      <p:ext uri="{BB962C8B-B14F-4D97-AF65-F5344CB8AC3E}">
        <p14:creationId xmlns:p14="http://schemas.microsoft.com/office/powerpoint/2010/main" val="1617608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6265"/>
            <a:ext cx="10515600" cy="1250829"/>
          </a:xfrm>
        </p:spPr>
        <p:txBody>
          <a:bodyPr>
            <a:normAutofit/>
          </a:bodyPr>
          <a:lstStyle/>
          <a:p>
            <a:r>
              <a:rPr lang="et-EE" sz="3600" b="1" i="1" dirty="0" smtClean="0">
                <a:solidFill>
                  <a:srgbClr val="0070C0"/>
                </a:solidFill>
                <a:latin typeface="Times New Roman" panose="02020603050405020304" pitchFamily="18" charset="0"/>
                <a:cs typeface="Times New Roman" panose="02020603050405020304" pitchFamily="18" charset="0"/>
              </a:rPr>
              <a:t>Tulevik</a:t>
            </a:r>
            <a:endParaRPr lang="et-EE" sz="3600" b="1" i="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791" y="1086928"/>
            <a:ext cx="11266099" cy="5322498"/>
          </a:xfrm>
        </p:spPr>
        <p:txBody>
          <a:bodyPr>
            <a:normAutofit fontScale="92500"/>
          </a:bodyPr>
          <a:lstStyle/>
          <a:p>
            <a:pPr marL="0" indent="0">
              <a:buNone/>
            </a:pPr>
            <a:r>
              <a:rPr lang="et-EE" b="1" dirty="0">
                <a:latin typeface="Times New Roman" panose="02020603050405020304" pitchFamily="18" charset="0"/>
                <a:cs typeface="Times New Roman" panose="02020603050405020304" pitchFamily="18" charset="0"/>
              </a:rPr>
              <a:t>Küsimus väärtushinnangutes- kas tahame kaotada </a:t>
            </a:r>
            <a:r>
              <a:rPr lang="et-EE" b="1" dirty="0" smtClean="0">
                <a:latin typeface="Times New Roman" panose="02020603050405020304" pitchFamily="18" charset="0"/>
                <a:cs typeface="Times New Roman" panose="02020603050405020304" pitchFamily="18" charset="0"/>
              </a:rPr>
              <a:t>mugavuses</a:t>
            </a:r>
          </a:p>
          <a:p>
            <a:pPr lvl="0"/>
            <a:r>
              <a:rPr lang="et-EE" smtClean="0">
                <a:latin typeface="Times New Roman" panose="02020603050405020304" pitchFamily="18" charset="0"/>
                <a:cs typeface="Times New Roman" panose="02020603050405020304" pitchFamily="18" charset="0"/>
              </a:rPr>
              <a:t>Energiasõltuvus </a:t>
            </a:r>
            <a:r>
              <a:rPr lang="et-EE" dirty="0" smtClean="0">
                <a:latin typeface="Times New Roman" panose="02020603050405020304" pitchFamily="18" charset="0"/>
                <a:cs typeface="Times New Roman" panose="02020603050405020304" pitchFamily="18" charset="0"/>
              </a:rPr>
              <a:t>(Eesti </a:t>
            </a:r>
            <a:r>
              <a:rPr lang="et-EE" b="1" dirty="0" smtClean="0">
                <a:latin typeface="Times New Roman" panose="02020603050405020304" pitchFamily="18" charset="0"/>
                <a:cs typeface="Times New Roman" panose="02020603050405020304" pitchFamily="18" charset="0"/>
              </a:rPr>
              <a:t>oli</a:t>
            </a:r>
            <a:r>
              <a:rPr lang="et-EE" dirty="0" smtClean="0">
                <a:latin typeface="Times New Roman" panose="02020603050405020304" pitchFamily="18" charset="0"/>
                <a:cs typeface="Times New Roman" panose="02020603050405020304" pitchFamily="18" charset="0"/>
              </a:rPr>
              <a:t> 2</a:t>
            </a:r>
            <a:r>
              <a:rPr lang="et-EE" dirty="0">
                <a:latin typeface="Times New Roman" panose="02020603050405020304" pitchFamily="18" charset="0"/>
                <a:cs typeface="Times New Roman" panose="02020603050405020304" pitchFamily="18" charset="0"/>
              </a:rPr>
              <a:t>%, EL 57%),</a:t>
            </a:r>
          </a:p>
          <a:p>
            <a:pPr lvl="0"/>
            <a:r>
              <a:rPr lang="et-EE" dirty="0">
                <a:latin typeface="Times New Roman" panose="02020603050405020304" pitchFamily="18" charset="0"/>
                <a:cs typeface="Times New Roman" panose="02020603050405020304" pitchFamily="18" charset="0"/>
              </a:rPr>
              <a:t>Peame ise baasvõimsust tootma, peame säilitama elektrituru omatoodetud elektrile. Kas usume, et naabrid meie eest muretsevad;</a:t>
            </a:r>
          </a:p>
          <a:p>
            <a:pPr lvl="0"/>
            <a:r>
              <a:rPr lang="et-EE" dirty="0">
                <a:latin typeface="Times New Roman" panose="02020603050405020304" pitchFamily="18" charset="0"/>
                <a:cs typeface="Times New Roman" panose="02020603050405020304" pitchFamily="18" charset="0"/>
              </a:rPr>
              <a:t>Taastuvate energiaallikate – </a:t>
            </a:r>
            <a:r>
              <a:rPr lang="et-EE" dirty="0" smtClean="0">
                <a:latin typeface="Times New Roman" panose="02020603050405020304" pitchFamily="18" charset="0"/>
                <a:cs typeface="Times New Roman" panose="02020603050405020304" pitchFamily="18" charset="0"/>
              </a:rPr>
              <a:t>eluring, </a:t>
            </a:r>
            <a:r>
              <a:rPr lang="et-EE" dirty="0">
                <a:latin typeface="Times New Roman" panose="02020603050405020304" pitchFamily="18" charset="0"/>
                <a:cs typeface="Times New Roman" panose="02020603050405020304" pitchFamily="18" charset="0"/>
              </a:rPr>
              <a:t>maakasutus (päike , tuul</a:t>
            </a:r>
            <a:r>
              <a:rPr lang="et-EE" dirty="0" smtClean="0">
                <a:latin typeface="Times New Roman" panose="02020603050405020304" pitchFamily="18" charset="0"/>
                <a:cs typeface="Times New Roman" panose="02020603050405020304" pitchFamily="18" charset="0"/>
              </a:rPr>
              <a:t>);</a:t>
            </a:r>
            <a:endParaRPr lang="et-EE" dirty="0">
              <a:latin typeface="Times New Roman" panose="02020603050405020304" pitchFamily="18" charset="0"/>
              <a:cs typeface="Times New Roman" panose="02020603050405020304" pitchFamily="18" charset="0"/>
            </a:endParaRPr>
          </a:p>
          <a:p>
            <a:pPr lvl="0"/>
            <a:r>
              <a:rPr lang="et-EE" dirty="0" smtClean="0">
                <a:latin typeface="Times New Roman" panose="02020603050405020304" pitchFamily="18" charset="0"/>
                <a:cs typeface="Times New Roman" panose="02020603050405020304" pitchFamily="18" charset="0"/>
              </a:rPr>
              <a:t>Põlevkivitööstuse </a:t>
            </a:r>
            <a:r>
              <a:rPr lang="et-EE" dirty="0">
                <a:latin typeface="Times New Roman" panose="02020603050405020304" pitchFamily="18" charset="0"/>
                <a:cs typeface="Times New Roman" panose="02020603050405020304" pitchFamily="18" charset="0"/>
              </a:rPr>
              <a:t>kaasproduktid ringmajandusse (tuhk tsemenditööstusesse);</a:t>
            </a:r>
          </a:p>
          <a:p>
            <a:pPr lvl="0"/>
            <a:r>
              <a:rPr lang="et-EE" dirty="0">
                <a:latin typeface="Times New Roman" panose="02020603050405020304" pitchFamily="18" charset="0"/>
                <a:cs typeface="Times New Roman" panose="02020603050405020304" pitchFamily="18" charset="0"/>
              </a:rPr>
              <a:t>Reguleeritava võimsuse suurus määrab taastuvenergia võrku </a:t>
            </a:r>
            <a:r>
              <a:rPr lang="et-EE" dirty="0" smtClean="0">
                <a:latin typeface="Times New Roman" panose="02020603050405020304" pitchFamily="18" charset="0"/>
                <a:cs typeface="Times New Roman" panose="02020603050405020304" pitchFamily="18" charset="0"/>
              </a:rPr>
              <a:t>suunamise määra</a:t>
            </a:r>
            <a:r>
              <a:rPr lang="et-EE" dirty="0">
                <a:latin typeface="Times New Roman" panose="02020603050405020304" pitchFamily="18" charset="0"/>
                <a:cs typeface="Times New Roman" panose="02020603050405020304" pitchFamily="18" charset="0"/>
              </a:rPr>
              <a:t>;</a:t>
            </a:r>
          </a:p>
          <a:p>
            <a:pPr lvl="0"/>
            <a:r>
              <a:rPr lang="et-EE" dirty="0">
                <a:latin typeface="Times New Roman" panose="02020603050405020304" pitchFamily="18" charset="0"/>
                <a:cs typeface="Times New Roman" panose="02020603050405020304" pitchFamily="18" charset="0"/>
              </a:rPr>
              <a:t>PK terviklik kompleks toimib Eestis tooraine </a:t>
            </a:r>
            <a:r>
              <a:rPr lang="et-EE" dirty="0" smtClean="0">
                <a:latin typeface="Times New Roman" panose="02020603050405020304" pitchFamily="18" charset="0"/>
                <a:cs typeface="Times New Roman" panose="02020603050405020304" pitchFamily="18" charset="0"/>
              </a:rPr>
              <a:t>ja teadmiste baasil; </a:t>
            </a:r>
            <a:endParaRPr lang="et-EE" dirty="0">
              <a:latin typeface="Times New Roman" panose="02020603050405020304" pitchFamily="18" charset="0"/>
              <a:cs typeface="Times New Roman" panose="02020603050405020304" pitchFamily="18" charset="0"/>
            </a:endParaRPr>
          </a:p>
          <a:p>
            <a:pPr lvl="0"/>
            <a:r>
              <a:rPr lang="et-EE" dirty="0">
                <a:latin typeface="Times New Roman" panose="02020603050405020304" pitchFamily="18" charset="0"/>
                <a:cs typeface="Times New Roman" panose="02020603050405020304" pitchFamily="18" charset="0"/>
              </a:rPr>
              <a:t>Primaarenergia mix ja süsiniku </a:t>
            </a:r>
            <a:r>
              <a:rPr lang="et-EE" dirty="0" smtClean="0">
                <a:latin typeface="Times New Roman" panose="02020603050405020304" pitchFamily="18" charset="0"/>
                <a:cs typeface="Times New Roman" panose="02020603050405020304" pitchFamily="18" charset="0"/>
              </a:rPr>
              <a:t>püüdmine,  </a:t>
            </a:r>
            <a:r>
              <a:rPr lang="et-EE" dirty="0">
                <a:latin typeface="Times New Roman" panose="02020603050405020304" pitchFamily="18" charset="0"/>
                <a:cs typeface="Times New Roman" panose="02020603050405020304" pitchFamily="18" charset="0"/>
              </a:rPr>
              <a:t>utiliseerimise või/ja </a:t>
            </a:r>
            <a:r>
              <a:rPr lang="et-EE" dirty="0" smtClean="0">
                <a:latin typeface="Times New Roman" panose="02020603050405020304" pitchFamily="18" charset="0"/>
                <a:cs typeface="Times New Roman" panose="02020603050405020304" pitchFamily="18" charset="0"/>
              </a:rPr>
              <a:t>salvestamisega ning kasutamine.</a:t>
            </a:r>
          </a:p>
          <a:p>
            <a:pPr marL="0" lvl="0" indent="0">
              <a:buNone/>
            </a:pPr>
            <a:r>
              <a:rPr lang="et-EE" b="1" dirty="0" smtClean="0">
                <a:latin typeface="Times New Roman" panose="02020603050405020304" pitchFamily="18" charset="0"/>
                <a:cs typeface="Times New Roman" panose="02020603050405020304" pitchFamily="18" charset="0"/>
              </a:rPr>
              <a:t>Energiakandjate hinnad stabiliseeruvad 1,5-2 x kõrgemale tasemel? </a:t>
            </a:r>
            <a:endParaRPr lang="et-EE" b="1" dirty="0">
              <a:latin typeface="Times New Roman" panose="02020603050405020304" pitchFamily="18" charset="0"/>
              <a:cs typeface="Times New Roman" panose="02020603050405020304" pitchFamily="18" charset="0"/>
            </a:endParaRPr>
          </a:p>
          <a:p>
            <a:endParaRPr lang="et-EE" dirty="0"/>
          </a:p>
          <a:p>
            <a:endParaRPr lang="et-EE" dirty="0"/>
          </a:p>
        </p:txBody>
      </p:sp>
    </p:spTree>
    <p:extLst>
      <p:ext uri="{BB962C8B-B14F-4D97-AF65-F5344CB8AC3E}">
        <p14:creationId xmlns:p14="http://schemas.microsoft.com/office/powerpoint/2010/main" val="1973952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891" y="365125"/>
            <a:ext cx="11258909" cy="3939456"/>
          </a:xfrm>
        </p:spPr>
        <p:txBody>
          <a:bodyPr>
            <a:normAutofit/>
          </a:bodyPr>
          <a:lstStyle/>
          <a:p>
            <a:r>
              <a:rPr lang="et-EE" sz="4000" b="1" i="1" dirty="0" smtClean="0">
                <a:solidFill>
                  <a:srgbClr val="0070C0"/>
                </a:solidFill>
                <a:latin typeface="Times New Roman" panose="02020603050405020304" pitchFamily="18" charset="0"/>
                <a:cs typeface="Times New Roman" panose="02020603050405020304" pitchFamily="18" charset="0"/>
              </a:rPr>
              <a:t>4 D väljakutse</a:t>
            </a:r>
            <a:br>
              <a:rPr lang="et-EE" sz="4000" b="1" i="1" dirty="0" smtClean="0">
                <a:solidFill>
                  <a:srgbClr val="0070C0"/>
                </a:solidFill>
                <a:latin typeface="Times New Roman" panose="02020603050405020304" pitchFamily="18" charset="0"/>
                <a:cs typeface="Times New Roman" panose="02020603050405020304" pitchFamily="18" charset="0"/>
              </a:rPr>
            </a:br>
            <a:r>
              <a:rPr lang="et-EE" sz="4000" b="1" i="1" dirty="0" smtClean="0">
                <a:solidFill>
                  <a:srgbClr val="0070C0"/>
                </a:solidFill>
                <a:latin typeface="Times New Roman" panose="02020603050405020304" pitchFamily="18" charset="0"/>
                <a:cs typeface="Times New Roman" panose="02020603050405020304" pitchFamily="18" charset="0"/>
              </a:rPr>
              <a:t>Sünkroonala </a:t>
            </a:r>
            <a:br>
              <a:rPr lang="et-EE" sz="4000" b="1" i="1" dirty="0" smtClean="0">
                <a:solidFill>
                  <a:srgbClr val="0070C0"/>
                </a:solidFill>
                <a:latin typeface="Times New Roman" panose="02020603050405020304" pitchFamily="18" charset="0"/>
                <a:cs typeface="Times New Roman" panose="02020603050405020304" pitchFamily="18" charset="0"/>
              </a:rPr>
            </a:br>
            <a:r>
              <a:rPr lang="et-EE" sz="4000" b="1" i="1" dirty="0" smtClean="0">
                <a:solidFill>
                  <a:srgbClr val="0070C0"/>
                </a:solidFill>
                <a:latin typeface="Times New Roman" panose="02020603050405020304" pitchFamily="18" charset="0"/>
                <a:cs typeface="Times New Roman" panose="02020603050405020304" pitchFamily="18" charset="0"/>
              </a:rPr>
              <a:t>vahetus</a:t>
            </a:r>
            <a:br>
              <a:rPr lang="et-EE" sz="4000" b="1" i="1" dirty="0" smtClean="0">
                <a:solidFill>
                  <a:srgbClr val="0070C0"/>
                </a:solidFill>
                <a:latin typeface="Times New Roman" panose="02020603050405020304" pitchFamily="18" charset="0"/>
                <a:cs typeface="Times New Roman" panose="02020603050405020304" pitchFamily="18" charset="0"/>
              </a:rPr>
            </a:br>
            <a:r>
              <a:rPr lang="et-EE" sz="3600" b="1" i="1" dirty="0" err="1" smtClean="0">
                <a:solidFill>
                  <a:srgbClr val="0070C0"/>
                </a:solidFill>
                <a:latin typeface="Times New Roman" panose="02020603050405020304" pitchFamily="18" charset="0"/>
                <a:cs typeface="Times New Roman" panose="02020603050405020304" pitchFamily="18" charset="0"/>
              </a:rPr>
              <a:t>Desünkroniseerimine</a:t>
            </a:r>
            <a:r>
              <a:rPr lang="et-EE" sz="3600" b="1" i="1" dirty="0" smtClean="0">
                <a:solidFill>
                  <a:srgbClr val="0070C0"/>
                </a:solidFill>
                <a:latin typeface="Times New Roman" panose="02020603050405020304" pitchFamily="18" charset="0"/>
                <a:cs typeface="Times New Roman" panose="02020603050405020304" pitchFamily="18" charset="0"/>
              </a:rPr>
              <a:t/>
            </a:r>
            <a:br>
              <a:rPr lang="et-EE" sz="3600" b="1" i="1" dirty="0" smtClean="0">
                <a:solidFill>
                  <a:srgbClr val="0070C0"/>
                </a:solidFill>
                <a:latin typeface="Times New Roman" panose="02020603050405020304" pitchFamily="18" charset="0"/>
                <a:cs typeface="Times New Roman" panose="02020603050405020304" pitchFamily="18" charset="0"/>
              </a:rPr>
            </a:br>
            <a:r>
              <a:rPr lang="et-EE" sz="3600" b="1" i="1" dirty="0" err="1" smtClean="0">
                <a:solidFill>
                  <a:srgbClr val="0070C0"/>
                </a:solidFill>
                <a:latin typeface="Times New Roman" panose="02020603050405020304" pitchFamily="18" charset="0"/>
                <a:cs typeface="Times New Roman" panose="02020603050405020304" pitchFamily="18" charset="0"/>
              </a:rPr>
              <a:t>Dekarboniseerimine</a:t>
            </a:r>
            <a:r>
              <a:rPr lang="et-EE" sz="3600" b="1" i="1" dirty="0" smtClean="0">
                <a:solidFill>
                  <a:srgbClr val="0070C0"/>
                </a:solidFill>
                <a:latin typeface="Times New Roman" panose="02020603050405020304" pitchFamily="18" charset="0"/>
                <a:cs typeface="Times New Roman" panose="02020603050405020304" pitchFamily="18" charset="0"/>
              </a:rPr>
              <a:t/>
            </a:r>
            <a:br>
              <a:rPr lang="et-EE" sz="3600" b="1" i="1" dirty="0" smtClean="0">
                <a:solidFill>
                  <a:srgbClr val="0070C0"/>
                </a:solidFill>
                <a:latin typeface="Times New Roman" panose="02020603050405020304" pitchFamily="18" charset="0"/>
                <a:cs typeface="Times New Roman" panose="02020603050405020304" pitchFamily="18" charset="0"/>
              </a:rPr>
            </a:br>
            <a:r>
              <a:rPr lang="et-EE" sz="3600" b="1" i="1" dirty="0" smtClean="0">
                <a:solidFill>
                  <a:srgbClr val="0070C0"/>
                </a:solidFill>
                <a:latin typeface="Times New Roman" panose="02020603050405020304" pitchFamily="18" charset="0"/>
                <a:cs typeface="Times New Roman" panose="02020603050405020304" pitchFamily="18" charset="0"/>
              </a:rPr>
              <a:t>Detsentraliseerimine</a:t>
            </a:r>
            <a:br>
              <a:rPr lang="et-EE" sz="3600" b="1" i="1" dirty="0" smtClean="0">
                <a:solidFill>
                  <a:srgbClr val="0070C0"/>
                </a:solidFill>
                <a:latin typeface="Times New Roman" panose="02020603050405020304" pitchFamily="18" charset="0"/>
                <a:cs typeface="Times New Roman" panose="02020603050405020304" pitchFamily="18" charset="0"/>
              </a:rPr>
            </a:br>
            <a:r>
              <a:rPr lang="et-EE" sz="3600" b="1" i="1" dirty="0" smtClean="0">
                <a:solidFill>
                  <a:srgbClr val="0070C0"/>
                </a:solidFill>
                <a:latin typeface="Times New Roman" panose="02020603050405020304" pitchFamily="18" charset="0"/>
                <a:cs typeface="Times New Roman" panose="02020603050405020304" pitchFamily="18" charset="0"/>
              </a:rPr>
              <a:t>Digitaliseerimine</a:t>
            </a:r>
            <a:endParaRPr lang="et-EE" sz="3600" b="1" i="1" dirty="0">
              <a:solidFill>
                <a:srgbClr val="0070C0"/>
              </a:solidFill>
              <a:latin typeface="Times New Roman" panose="02020603050405020304" pitchFamily="18" charset="0"/>
              <a:cs typeface="Times New Roman" panose="02020603050405020304" pitchFamily="18" charset="0"/>
            </a:endParaRPr>
          </a:p>
        </p:txBody>
      </p:sp>
      <p:pic>
        <p:nvPicPr>
          <p:cNvPr id="4" name="Content Placeholder 3" descr="https://elering.ee/sites/default/files/public/Synkroniseerimise_kaart_aastaarvudega_EST_01042021.pn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715364" y="218288"/>
            <a:ext cx="6638436" cy="6339840"/>
          </a:xfrm>
          <a:prstGeom prst="rect">
            <a:avLst/>
          </a:prstGeom>
          <a:noFill/>
          <a:ln>
            <a:noFill/>
          </a:ln>
        </p:spPr>
      </p:pic>
    </p:spTree>
    <p:extLst>
      <p:ext uri="{BB962C8B-B14F-4D97-AF65-F5344CB8AC3E}">
        <p14:creationId xmlns:p14="http://schemas.microsoft.com/office/powerpoint/2010/main" val="1449567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t-EE" sz="4000" b="1" i="1" dirty="0" err="1" smtClean="0">
                <a:solidFill>
                  <a:srgbClr val="0070C0"/>
                </a:solidFill>
                <a:latin typeface="Times New Roman" panose="02020603050405020304" pitchFamily="18" charset="0"/>
                <a:cs typeface="Times New Roman" panose="02020603050405020304" pitchFamily="18" charset="0"/>
              </a:rPr>
              <a:t>Desünkroni</a:t>
            </a:r>
            <a:r>
              <a:rPr lang="et-EE" sz="4000" b="1" i="1" dirty="0" smtClean="0">
                <a:solidFill>
                  <a:srgbClr val="0070C0"/>
                </a:solidFill>
                <a:latin typeface="Times New Roman" panose="02020603050405020304" pitchFamily="18" charset="0"/>
                <a:cs typeface="Times New Roman" panose="02020603050405020304" pitchFamily="18" charset="0"/>
              </a:rPr>
              <a:t/>
            </a:r>
            <a:br>
              <a:rPr lang="et-EE" sz="4000" b="1" i="1" dirty="0" smtClean="0">
                <a:solidFill>
                  <a:srgbClr val="0070C0"/>
                </a:solidFill>
                <a:latin typeface="Times New Roman" panose="02020603050405020304" pitchFamily="18" charset="0"/>
                <a:cs typeface="Times New Roman" panose="02020603050405020304" pitchFamily="18" charset="0"/>
              </a:rPr>
            </a:br>
            <a:r>
              <a:rPr lang="et-EE" sz="4000" b="1" i="1" dirty="0" smtClean="0">
                <a:solidFill>
                  <a:srgbClr val="0070C0"/>
                </a:solidFill>
                <a:latin typeface="Times New Roman" panose="02020603050405020304" pitchFamily="18" charset="0"/>
                <a:cs typeface="Times New Roman" panose="02020603050405020304" pitchFamily="18" charset="0"/>
              </a:rPr>
              <a:t>seerimine</a:t>
            </a:r>
            <a:endParaRPr lang="et-EE" sz="4000" b="1" i="1" dirty="0">
              <a:solidFill>
                <a:srgbClr val="0070C0"/>
              </a:solidFill>
              <a:latin typeface="Times New Roman" panose="02020603050405020304" pitchFamily="18" charset="0"/>
              <a:cs typeface="Times New Roman" panose="02020603050405020304" pitchFamily="18" charset="0"/>
            </a:endParaRPr>
          </a:p>
        </p:txBody>
      </p:sp>
      <p:pic>
        <p:nvPicPr>
          <p:cNvPr id="4" name="Picture"/>
          <p:cNvPicPr>
            <a:picLocks noGrp="1"/>
          </p:cNvPicPr>
          <p:nvPr>
            <p:ph idx="1"/>
          </p:nvPr>
        </p:nvPicPr>
        <p:blipFill>
          <a:blip r:embed="rId2"/>
          <a:stretch>
            <a:fillRect/>
          </a:stretch>
        </p:blipFill>
        <p:spPr bwMode="auto">
          <a:xfrm>
            <a:off x="3579222" y="722810"/>
            <a:ext cx="7774577" cy="5886995"/>
          </a:xfrm>
          <a:prstGeom prst="rect">
            <a:avLst/>
          </a:prstGeom>
        </p:spPr>
      </p:pic>
    </p:spTree>
    <p:extLst>
      <p:ext uri="{BB962C8B-B14F-4D97-AF65-F5344CB8AC3E}">
        <p14:creationId xmlns:p14="http://schemas.microsoft.com/office/powerpoint/2010/main" val="367904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t-EE"/>
          </a:p>
        </p:txBody>
      </p:sp>
      <p:pic>
        <p:nvPicPr>
          <p:cNvPr id="4" name="Content Placeholder 3" descr="Joonis%2010%20Elektris%C3%BCsteemide%20sagedusalad.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96058" y="261256"/>
            <a:ext cx="8055416" cy="6296297"/>
          </a:xfrm>
          <a:prstGeom prst="rect">
            <a:avLst/>
          </a:prstGeom>
          <a:noFill/>
          <a:ln>
            <a:noFill/>
          </a:ln>
        </p:spPr>
      </p:pic>
    </p:spTree>
    <p:extLst>
      <p:ext uri="{BB962C8B-B14F-4D97-AF65-F5344CB8AC3E}">
        <p14:creationId xmlns:p14="http://schemas.microsoft.com/office/powerpoint/2010/main" val="2221477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925" y="1"/>
            <a:ext cx="11771706" cy="958787"/>
          </a:xfrm>
        </p:spPr>
        <p:txBody>
          <a:bodyPr>
            <a:normAutofit fontScale="90000"/>
          </a:bodyPr>
          <a:lstStyle/>
          <a:p>
            <a:r>
              <a:rPr lang="et-EE" sz="4000" b="1" i="1" dirty="0" smtClean="0">
                <a:solidFill>
                  <a:srgbClr val="0070C0"/>
                </a:solidFill>
                <a:latin typeface="Times New Roman" panose="02020603050405020304" pitchFamily="18" charset="0"/>
                <a:cs typeface="Times New Roman" panose="02020603050405020304" pitchFamily="18" charset="0"/>
              </a:rPr>
              <a:t>Soovitused gaasi- ja elektrihinna leevendamiseks (siseriiklik)</a:t>
            </a:r>
            <a:endParaRPr lang="et-EE" sz="4000" b="1" i="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4287" y="1145218"/>
            <a:ext cx="11714671" cy="5712781"/>
          </a:xfrm>
        </p:spPr>
        <p:txBody>
          <a:bodyPr>
            <a:normAutofit fontScale="92500"/>
          </a:bodyPr>
          <a:lstStyle/>
          <a:p>
            <a:pPr marL="514350" indent="-514350">
              <a:buAutoNum type="arabicPeriod"/>
            </a:pPr>
            <a:r>
              <a:rPr lang="et-EE" dirty="0" smtClean="0">
                <a:latin typeface="Times New Roman" panose="02020603050405020304" pitchFamily="18" charset="0"/>
                <a:cs typeface="Times New Roman" panose="02020603050405020304" pitchFamily="18" charset="0"/>
              </a:rPr>
              <a:t>Maksupoliitika                                                                                                                      - </a:t>
            </a:r>
            <a:r>
              <a:rPr lang="et-EE" dirty="0">
                <a:latin typeface="Times New Roman" panose="02020603050405020304" pitchFamily="18" charset="0"/>
                <a:cs typeface="Times New Roman" panose="02020603050405020304" pitchFamily="18" charset="0"/>
              </a:rPr>
              <a:t>m</a:t>
            </a:r>
            <a:r>
              <a:rPr lang="et-EE" dirty="0" smtClean="0">
                <a:latin typeface="Times New Roman" panose="02020603050405020304" pitchFamily="18" charset="0"/>
                <a:cs typeface="Times New Roman" panose="02020603050405020304" pitchFamily="18" charset="0"/>
              </a:rPr>
              <a:t>itte </a:t>
            </a:r>
            <a:r>
              <a:rPr lang="et-EE" dirty="0">
                <a:latin typeface="Times New Roman" panose="02020603050405020304" pitchFamily="18" charset="0"/>
                <a:cs typeface="Times New Roman" panose="02020603050405020304" pitchFamily="18" charset="0"/>
              </a:rPr>
              <a:t>nõuda tarbijalt </a:t>
            </a:r>
            <a:r>
              <a:rPr lang="et-EE" b="1" dirty="0">
                <a:latin typeface="Times New Roman" panose="02020603050405020304" pitchFamily="18" charset="0"/>
                <a:cs typeface="Times New Roman" panose="02020603050405020304" pitchFamily="18" charset="0"/>
              </a:rPr>
              <a:t>taastuvenergia tasu</a:t>
            </a:r>
            <a:r>
              <a:rPr lang="et-EE" dirty="0">
                <a:latin typeface="Times New Roman" panose="02020603050405020304" pitchFamily="18" charset="0"/>
                <a:cs typeface="Times New Roman" panose="02020603050405020304" pitchFamily="18" charset="0"/>
              </a:rPr>
              <a:t>,  kompenseerida see taastuvenergia tootjatele riigieelarvest </a:t>
            </a:r>
            <a:r>
              <a:rPr lang="et-EE" dirty="0" err="1">
                <a:latin typeface="Times New Roman" panose="02020603050405020304" pitchFamily="18" charset="0"/>
                <a:cs typeface="Times New Roman" panose="02020603050405020304" pitchFamily="18" charset="0"/>
              </a:rPr>
              <a:t>ülelaekunud</a:t>
            </a:r>
            <a:r>
              <a:rPr lang="et-EE" dirty="0">
                <a:latin typeface="Times New Roman" panose="02020603050405020304" pitchFamily="18" charset="0"/>
                <a:cs typeface="Times New Roman" panose="02020603050405020304" pitchFamily="18" charset="0"/>
              </a:rPr>
              <a:t> CO</a:t>
            </a:r>
            <a:r>
              <a:rPr lang="et-EE" baseline="-25000" dirty="0">
                <a:latin typeface="Times New Roman" panose="02020603050405020304" pitchFamily="18" charset="0"/>
                <a:cs typeface="Times New Roman" panose="02020603050405020304" pitchFamily="18" charset="0"/>
              </a:rPr>
              <a:t>2</a:t>
            </a:r>
            <a:r>
              <a:rPr lang="et-EE" dirty="0">
                <a:latin typeface="Times New Roman" panose="02020603050405020304" pitchFamily="18" charset="0"/>
                <a:cs typeface="Times New Roman" panose="02020603050405020304" pitchFamily="18" charset="0"/>
              </a:rPr>
              <a:t> tasu </a:t>
            </a:r>
            <a:r>
              <a:rPr lang="et-EE" dirty="0" smtClean="0">
                <a:latin typeface="Times New Roman" panose="02020603050405020304" pitchFamily="18" charset="0"/>
                <a:cs typeface="Times New Roman" panose="02020603050405020304" pitchFamily="18" charset="0"/>
              </a:rPr>
              <a:t>arvelt,                                                                                                                 - </a:t>
            </a:r>
            <a:r>
              <a:rPr lang="et-EE" dirty="0">
                <a:latin typeface="Times New Roman" panose="02020603050405020304" pitchFamily="18" charset="0"/>
                <a:cs typeface="Times New Roman" panose="02020603050405020304" pitchFamily="18" charset="0"/>
              </a:rPr>
              <a:t>v</a:t>
            </a:r>
            <a:r>
              <a:rPr lang="et-EE" dirty="0" smtClean="0">
                <a:latin typeface="Times New Roman" panose="02020603050405020304" pitchFamily="18" charset="0"/>
                <a:cs typeface="Times New Roman" panose="02020603050405020304" pitchFamily="18" charset="0"/>
              </a:rPr>
              <a:t>ähendada ajutiselt elektri, maagaasi ja kaugkütte </a:t>
            </a:r>
            <a:r>
              <a:rPr lang="et-EE" b="1" dirty="0" err="1" smtClean="0">
                <a:latin typeface="Times New Roman" panose="02020603050405020304" pitchFamily="18" charset="0"/>
                <a:cs typeface="Times New Roman" panose="02020603050405020304" pitchFamily="18" charset="0"/>
              </a:rPr>
              <a:t>käibemakasu</a:t>
            </a:r>
            <a:r>
              <a:rPr lang="et-EE" b="1" dirty="0" smtClean="0">
                <a:latin typeface="Times New Roman" panose="02020603050405020304" pitchFamily="18" charset="0"/>
                <a:cs typeface="Times New Roman" panose="02020603050405020304" pitchFamily="18" charset="0"/>
              </a:rPr>
              <a:t> </a:t>
            </a:r>
            <a:r>
              <a:rPr lang="et-EE" dirty="0" smtClean="0">
                <a:latin typeface="Times New Roman" panose="02020603050405020304" pitchFamily="18" charset="0"/>
                <a:cs typeface="Times New Roman" panose="02020603050405020304" pitchFamily="18" charset="0"/>
              </a:rPr>
              <a:t>9%-</a:t>
            </a:r>
            <a:r>
              <a:rPr lang="et-EE" dirty="0" err="1" smtClean="0">
                <a:latin typeface="Times New Roman" panose="02020603050405020304" pitchFamily="18" charset="0"/>
                <a:cs typeface="Times New Roman" panose="02020603050405020304" pitchFamily="18" charset="0"/>
              </a:rPr>
              <a:t>le</a:t>
            </a:r>
            <a:r>
              <a:rPr lang="et-EE" dirty="0" smtClean="0">
                <a:latin typeface="Times New Roman" panose="02020603050405020304" pitchFamily="18" charset="0"/>
                <a:cs typeface="Times New Roman" panose="02020603050405020304" pitchFamily="18" charset="0"/>
              </a:rPr>
              <a:t>, peamine kompensatsioon hinnatõusust tuleneva suurenenud km summaga,                                       - aktsiismaksu  hoidmine miinimumil</a:t>
            </a:r>
          </a:p>
          <a:p>
            <a:pPr marL="0" indent="0">
              <a:buNone/>
            </a:pPr>
            <a:r>
              <a:rPr lang="et-EE" dirty="0">
                <a:latin typeface="Times New Roman" panose="02020603050405020304" pitchFamily="18" charset="0"/>
                <a:cs typeface="Times New Roman" panose="02020603050405020304" pitchFamily="18" charset="0"/>
              </a:rPr>
              <a:t>2</a:t>
            </a:r>
            <a:r>
              <a:rPr lang="et-EE" dirty="0" smtClean="0">
                <a:latin typeface="Times New Roman" panose="02020603050405020304" pitchFamily="18" charset="0"/>
                <a:cs typeface="Times New Roman" panose="02020603050405020304" pitchFamily="18" charset="0"/>
              </a:rPr>
              <a:t>. Vaadata üle </a:t>
            </a:r>
            <a:r>
              <a:rPr lang="et-EE" b="1" dirty="0" smtClean="0">
                <a:latin typeface="Times New Roman" panose="02020603050405020304" pitchFamily="18" charset="0"/>
                <a:cs typeface="Times New Roman" panose="02020603050405020304" pitchFamily="18" charset="0"/>
              </a:rPr>
              <a:t>põlevkivienergeetika sulgemisotsus</a:t>
            </a:r>
            <a:r>
              <a:rPr lang="et-EE" dirty="0" smtClean="0">
                <a:latin typeface="Times New Roman" panose="02020603050405020304" pitchFamily="18" charset="0"/>
                <a:cs typeface="Times New Roman" panose="02020603050405020304" pitchFamily="18" charset="0"/>
              </a:rPr>
              <a:t>, tagades vajalikud investeeringud põlevkivitööstuse olemasolevate seadmete töövõime säilitamiseks ja tehnoloogia uuendamiseks                                                                                                                        - uute, süsinikuvabade juhitavate võimsuste turukõlbulikkuseni  </a:t>
            </a:r>
            <a:r>
              <a:rPr lang="et-EE" b="1" dirty="0" smtClean="0">
                <a:latin typeface="Times New Roman" panose="02020603050405020304" pitchFamily="18" charset="0"/>
                <a:cs typeface="Times New Roman" panose="02020603050405020304" pitchFamily="18" charset="0"/>
              </a:rPr>
              <a:t>säilitada vähemalt 1000 MW põlevkivivõimsust </a:t>
            </a:r>
            <a:r>
              <a:rPr lang="et-EE" dirty="0" smtClean="0">
                <a:latin typeface="Times New Roman" panose="02020603050405020304" pitchFamily="18" charset="0"/>
                <a:cs typeface="Times New Roman" panose="02020603050405020304" pitchFamily="18" charset="0"/>
              </a:rPr>
              <a:t>elektrisüsteemi bilansi tagamiseks. Eesti </a:t>
            </a:r>
            <a:r>
              <a:rPr lang="et-EE" dirty="0">
                <a:latin typeface="Times New Roman" panose="02020603050405020304" pitchFamily="18" charset="0"/>
                <a:cs typeface="Times New Roman" panose="02020603050405020304" pitchFamily="18" charset="0"/>
              </a:rPr>
              <a:t>Energia </a:t>
            </a:r>
            <a:r>
              <a:rPr lang="et-EE" dirty="0" smtClean="0">
                <a:latin typeface="Times New Roman" panose="02020603050405020304" pitchFamily="18" charset="0"/>
                <a:cs typeface="Times New Roman" panose="02020603050405020304" pitchFamily="18" charset="0"/>
              </a:rPr>
              <a:t>ainuaktsionäri 05.11.2019. suunise kohaselt </a:t>
            </a:r>
            <a:r>
              <a:rPr lang="et-EE" dirty="0">
                <a:latin typeface="Times New Roman" panose="02020603050405020304" pitchFamily="18" charset="0"/>
                <a:cs typeface="Times New Roman" panose="02020603050405020304" pitchFamily="18" charset="0"/>
              </a:rPr>
              <a:t>peab ettevõte vähemalt 2023. aasta lõpuni tagama enda tootmisportfellis 1000 MW juhitava elektritootmisvõimsuse </a:t>
            </a:r>
            <a:r>
              <a:rPr lang="et-EE" dirty="0" smtClean="0">
                <a:latin typeface="Times New Roman" panose="02020603050405020304" pitchFamily="18" charset="0"/>
                <a:cs typeface="Times New Roman" panose="02020603050405020304" pitchFamily="18" charset="0"/>
              </a:rPr>
              <a:t>olemasolu,                                                                                                                                          -  õiglase </a:t>
            </a:r>
            <a:r>
              <a:rPr lang="et-EE" dirty="0">
                <a:latin typeface="Times New Roman" panose="02020603050405020304" pitchFamily="18" charset="0"/>
                <a:cs typeface="Times New Roman" panose="02020603050405020304" pitchFamily="18" charset="0"/>
              </a:rPr>
              <a:t>ülemineku mehhanismi 350 on </a:t>
            </a:r>
            <a:r>
              <a:rPr lang="et-EE" dirty="0" smtClean="0">
                <a:latin typeface="Times New Roman" panose="02020603050405020304" pitchFamily="18" charset="0"/>
                <a:cs typeface="Times New Roman" panose="02020603050405020304" pitchFamily="18" charset="0"/>
              </a:rPr>
              <a:t>ebapiisav </a:t>
            </a:r>
            <a:r>
              <a:rPr lang="et-EE" dirty="0">
                <a:latin typeface="Times New Roman" panose="02020603050405020304" pitchFamily="18" charset="0"/>
                <a:cs typeface="Times New Roman" panose="02020603050405020304" pitchFamily="18" charset="0"/>
              </a:rPr>
              <a:t>summa ja lühike aeg </a:t>
            </a:r>
            <a:r>
              <a:rPr lang="et-EE" dirty="0" smtClean="0">
                <a:latin typeface="Times New Roman" panose="02020603050405020304" pitchFamily="18" charset="0"/>
                <a:cs typeface="Times New Roman" panose="02020603050405020304" pitchFamily="18" charset="0"/>
              </a:rPr>
              <a:t>2021-2027;</a:t>
            </a:r>
          </a:p>
          <a:p>
            <a:pPr marL="0" indent="0">
              <a:buNone/>
            </a:pPr>
            <a:r>
              <a:rPr lang="et-EE" dirty="0" smtClean="0">
                <a:latin typeface="Times New Roman" panose="02020603050405020304" pitchFamily="18" charset="0"/>
                <a:cs typeface="Times New Roman" panose="02020603050405020304" pitchFamily="18" charset="0"/>
              </a:rPr>
              <a:t>                                                                                                                                                  </a:t>
            </a:r>
            <a:endParaRPr lang="et-E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1532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0235"/>
          </a:xfrm>
        </p:spPr>
        <p:txBody>
          <a:bodyPr>
            <a:normAutofit fontScale="90000"/>
          </a:bodyPr>
          <a:lstStyle/>
          <a:p>
            <a:r>
              <a:rPr lang="et-EE" b="1" i="1" dirty="0" smtClean="0">
                <a:solidFill>
                  <a:srgbClr val="0070C0"/>
                </a:solidFill>
                <a:latin typeface="Times New Roman" panose="02020603050405020304" pitchFamily="18" charset="0"/>
                <a:cs typeface="Times New Roman" panose="02020603050405020304" pitchFamily="18" charset="0"/>
              </a:rPr>
              <a:t>(2)</a:t>
            </a:r>
            <a:endParaRPr lang="et-EE" b="1" i="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98740" y="1069675"/>
            <a:ext cx="10860656" cy="5486400"/>
          </a:xfrm>
        </p:spPr>
        <p:txBody>
          <a:bodyPr>
            <a:normAutofit/>
          </a:bodyPr>
          <a:lstStyle/>
          <a:p>
            <a:pPr marL="0" indent="0">
              <a:buNone/>
            </a:pPr>
            <a:r>
              <a:rPr lang="et-EE" dirty="0">
                <a:latin typeface="Times New Roman" panose="02020603050405020304" pitchFamily="18" charset="0"/>
                <a:cs typeface="Times New Roman" panose="02020603050405020304" pitchFamily="18" charset="0"/>
              </a:rPr>
              <a:t>3</a:t>
            </a:r>
            <a:r>
              <a:rPr lang="et-EE" dirty="0" smtClean="0">
                <a:latin typeface="Times New Roman" panose="02020603050405020304" pitchFamily="18" charset="0"/>
                <a:cs typeface="Times New Roman" panose="02020603050405020304" pitchFamily="18" charset="0"/>
              </a:rPr>
              <a:t>.  Fokusseerida energiamajanduse </a:t>
            </a:r>
            <a:r>
              <a:rPr lang="et-EE" b="1" dirty="0" smtClean="0">
                <a:latin typeface="Times New Roman" panose="02020603050405020304" pitchFamily="18" charset="0"/>
                <a:cs typeface="Times New Roman" panose="02020603050405020304" pitchFamily="18" charset="0"/>
              </a:rPr>
              <a:t>T&amp;A</a:t>
            </a:r>
            <a:r>
              <a:rPr lang="et-EE" dirty="0" smtClean="0">
                <a:latin typeface="Times New Roman" panose="02020603050405020304" pitchFamily="18" charset="0"/>
                <a:cs typeface="Times New Roman" panose="02020603050405020304" pitchFamily="18" charset="0"/>
              </a:rPr>
              <a:t>  ja koolitusse;</a:t>
            </a:r>
          </a:p>
          <a:p>
            <a:pPr marL="0" indent="0">
              <a:buNone/>
            </a:pPr>
            <a:r>
              <a:rPr lang="et-EE" dirty="0">
                <a:latin typeface="Times New Roman" panose="02020603050405020304" pitchFamily="18" charset="0"/>
                <a:cs typeface="Times New Roman" panose="02020603050405020304" pitchFamily="18" charset="0"/>
              </a:rPr>
              <a:t>4</a:t>
            </a:r>
            <a:r>
              <a:rPr lang="et-EE" dirty="0" smtClean="0">
                <a:latin typeface="Times New Roman" panose="02020603050405020304" pitchFamily="18" charset="0"/>
                <a:cs typeface="Times New Roman" panose="02020603050405020304" pitchFamily="18" charset="0"/>
              </a:rPr>
              <a:t>. Analüüsida  </a:t>
            </a:r>
            <a:r>
              <a:rPr lang="et-EE" b="1" dirty="0" smtClean="0">
                <a:latin typeface="Times New Roman" panose="02020603050405020304" pitchFamily="18" charset="0"/>
                <a:cs typeface="Times New Roman" panose="02020603050405020304" pitchFamily="18" charset="0"/>
              </a:rPr>
              <a:t>võrgutasude</a:t>
            </a:r>
            <a:r>
              <a:rPr lang="et-EE" dirty="0" smtClean="0">
                <a:latin typeface="Times New Roman" panose="02020603050405020304" pitchFamily="18" charset="0"/>
                <a:cs typeface="Times New Roman" panose="02020603050405020304" pitchFamily="18" charset="0"/>
              </a:rPr>
              <a:t> põhjendatust sh investeeringute ajastamist, diferentserida võrgutasu tootmise iseloomule vastavaks; </a:t>
            </a:r>
          </a:p>
          <a:p>
            <a:pPr marL="0" indent="0">
              <a:buNone/>
            </a:pPr>
            <a:r>
              <a:rPr lang="et-EE" dirty="0">
                <a:latin typeface="Times New Roman" panose="02020603050405020304" pitchFamily="18" charset="0"/>
                <a:cs typeface="Times New Roman" panose="02020603050405020304" pitchFamily="18" charset="0"/>
              </a:rPr>
              <a:t>5</a:t>
            </a:r>
            <a:r>
              <a:rPr lang="et-EE" dirty="0" smtClean="0">
                <a:latin typeface="Times New Roman" panose="02020603050405020304" pitchFamily="18" charset="0"/>
                <a:cs typeface="Times New Roman" panose="02020603050405020304" pitchFamily="18" charset="0"/>
              </a:rPr>
              <a:t>. Algatada  elektrituruseaduse muutmine soodustamaks energiaühistute, </a:t>
            </a:r>
            <a:r>
              <a:rPr lang="et-EE" b="1" dirty="0" smtClean="0">
                <a:latin typeface="Times New Roman" panose="02020603050405020304" pitchFamily="18" charset="0"/>
                <a:cs typeface="Times New Roman" panose="02020603050405020304" pitchFamily="18" charset="0"/>
              </a:rPr>
              <a:t>kogukonna energiaettevõtete</a:t>
            </a:r>
            <a:r>
              <a:rPr lang="et-EE" dirty="0" smtClean="0">
                <a:latin typeface="Times New Roman" panose="02020603050405020304" pitchFamily="18" charset="0"/>
                <a:cs typeface="Times New Roman" panose="02020603050405020304" pitchFamily="18" charset="0"/>
              </a:rPr>
              <a:t> asutamist ja toimimist;</a:t>
            </a:r>
          </a:p>
          <a:p>
            <a:pPr marL="0" indent="0">
              <a:buNone/>
            </a:pPr>
            <a:r>
              <a:rPr lang="et-EE" dirty="0">
                <a:latin typeface="Times New Roman" panose="02020603050405020304" pitchFamily="18" charset="0"/>
                <a:cs typeface="Times New Roman" panose="02020603050405020304" pitchFamily="18" charset="0"/>
              </a:rPr>
              <a:t>6</a:t>
            </a:r>
            <a:r>
              <a:rPr lang="et-EE" dirty="0" smtClean="0">
                <a:latin typeface="Times New Roman" panose="02020603050405020304" pitchFamily="18" charset="0"/>
                <a:cs typeface="Times New Roman" panose="02020603050405020304" pitchFamily="18" charset="0"/>
              </a:rPr>
              <a:t>.Oluliselt suurendada KREDEX-i toetusi ja lihtsustada toetusmehhanisme elamufondi sh. eramute </a:t>
            </a:r>
            <a:r>
              <a:rPr lang="et-EE" b="1" dirty="0" smtClean="0">
                <a:latin typeface="Times New Roman" panose="02020603050405020304" pitchFamily="18" charset="0"/>
                <a:cs typeface="Times New Roman" panose="02020603050405020304" pitchFamily="18" charset="0"/>
              </a:rPr>
              <a:t>energiatõhususe</a:t>
            </a:r>
            <a:r>
              <a:rPr lang="et-EE" dirty="0" smtClean="0">
                <a:latin typeface="Times New Roman" panose="02020603050405020304" pitchFamily="18" charset="0"/>
                <a:cs typeface="Times New Roman" panose="02020603050405020304" pitchFamily="18" charset="0"/>
              </a:rPr>
              <a:t> suurendamiseks ning lokaalse energiatootmise edendamiseks;                  </a:t>
            </a:r>
          </a:p>
          <a:p>
            <a:pPr marL="0" indent="0">
              <a:buNone/>
            </a:pPr>
            <a:r>
              <a:rPr lang="et-EE" dirty="0">
                <a:latin typeface="Times New Roman" panose="02020603050405020304" pitchFamily="18" charset="0"/>
                <a:cs typeface="Times New Roman" panose="02020603050405020304" pitchFamily="18" charset="0"/>
              </a:rPr>
              <a:t>7</a:t>
            </a:r>
            <a:r>
              <a:rPr lang="et-EE" dirty="0" smtClean="0">
                <a:latin typeface="Times New Roman" panose="02020603050405020304" pitchFamily="18" charset="0"/>
                <a:cs typeface="Times New Roman" panose="02020603050405020304" pitchFamily="18" charset="0"/>
              </a:rPr>
              <a:t>. Töötada välja vähekindlustatud majapidamistele </a:t>
            </a:r>
            <a:r>
              <a:rPr lang="et-EE" b="1" dirty="0" smtClean="0">
                <a:latin typeface="Times New Roman" panose="02020603050405020304" pitchFamily="18" charset="0"/>
                <a:cs typeface="Times New Roman" panose="02020603050405020304" pitchFamily="18" charset="0"/>
              </a:rPr>
              <a:t>kompensatsioonimehhanismid</a:t>
            </a:r>
            <a:r>
              <a:rPr lang="et-EE" dirty="0" smtClean="0">
                <a:latin typeface="Times New Roman" panose="02020603050405020304" pitchFamily="18" charset="0"/>
                <a:cs typeface="Times New Roman" panose="02020603050405020304" pitchFamily="18" charset="0"/>
              </a:rPr>
              <a:t>, mis aitaks talveperioodil neil  kallinevate energiahindadega toime tulla. </a:t>
            </a:r>
          </a:p>
          <a:p>
            <a:pPr marL="0" indent="0">
              <a:buNone/>
            </a:pPr>
            <a:r>
              <a:rPr lang="et-EE" dirty="0" smtClean="0">
                <a:latin typeface="Times New Roman" panose="02020603050405020304" pitchFamily="18" charset="0"/>
                <a:cs typeface="Times New Roman" panose="02020603050405020304" pitchFamily="18" charset="0"/>
              </a:rPr>
              <a:t>CO2 kvoodimüügist laekus 2013- 2020 eelarvesse 534 milj EUR </a:t>
            </a:r>
          </a:p>
          <a:p>
            <a:pPr marL="0" indent="0">
              <a:buNone/>
            </a:pPr>
            <a:endParaRPr lang="et-EE" dirty="0"/>
          </a:p>
        </p:txBody>
      </p:sp>
    </p:spTree>
    <p:extLst>
      <p:ext uri="{BB962C8B-B14F-4D97-AF65-F5344CB8AC3E}">
        <p14:creationId xmlns:p14="http://schemas.microsoft.com/office/powerpoint/2010/main" val="5044692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06727"/>
          </a:xfrm>
        </p:spPr>
        <p:txBody>
          <a:bodyPr>
            <a:normAutofit/>
          </a:bodyPr>
          <a:lstStyle/>
          <a:p>
            <a:r>
              <a:rPr lang="et-EE" sz="4000" b="1" i="1" dirty="0" smtClean="0">
                <a:solidFill>
                  <a:srgbClr val="0070C0"/>
                </a:solidFill>
                <a:latin typeface="Times New Roman" panose="02020603050405020304" pitchFamily="18" charset="0"/>
                <a:cs typeface="Times New Roman" panose="02020603050405020304" pitchFamily="18" charset="0"/>
              </a:rPr>
              <a:t>Pakutud ettepanekud</a:t>
            </a:r>
            <a:endParaRPr lang="et-EE" sz="4000" b="1" i="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39697" y="1171852"/>
            <a:ext cx="11114103" cy="5384223"/>
          </a:xfrm>
        </p:spPr>
        <p:txBody>
          <a:bodyPr>
            <a:normAutofit fontScale="92500" lnSpcReduction="20000"/>
          </a:bodyPr>
          <a:lstStyle/>
          <a:p>
            <a:pPr marL="0" indent="0">
              <a:buNone/>
            </a:pPr>
            <a:r>
              <a:rPr lang="et-EE" dirty="0" smtClean="0">
                <a:latin typeface="Times New Roman" panose="02020603050405020304" pitchFamily="18" charset="0"/>
                <a:cs typeface="Times New Roman" panose="02020603050405020304" pitchFamily="18" charset="0"/>
              </a:rPr>
              <a:t>*1. EV Valitsus </a:t>
            </a:r>
          </a:p>
          <a:p>
            <a:r>
              <a:rPr lang="et-EE" sz="3200" dirty="0" smtClean="0">
                <a:latin typeface="Times New Roman" panose="02020603050405020304" pitchFamily="18" charset="0"/>
                <a:cs typeface="Times New Roman" panose="02020603050405020304" pitchFamily="18" charset="0"/>
              </a:rPr>
              <a:t>Maagaasi ja elektri aktsiisi tähtajalise langetamisotsuse pikendamine </a:t>
            </a:r>
            <a:r>
              <a:rPr lang="et-EE" dirty="0" smtClean="0">
                <a:latin typeface="Times New Roman" panose="02020603050405020304" pitchFamily="18" charset="0"/>
                <a:cs typeface="Times New Roman" panose="02020603050405020304" pitchFamily="18" charset="0"/>
              </a:rPr>
              <a:t>aktsiis moodustas  2020. aasta elektri lõpptarbija hinnast </a:t>
            </a:r>
            <a:r>
              <a:rPr lang="et-EE" b="1" dirty="0" smtClean="0">
                <a:latin typeface="Times New Roman" panose="02020603050405020304" pitchFamily="18" charset="0"/>
                <a:cs typeface="Times New Roman" panose="02020603050405020304" pitchFamily="18" charset="0"/>
              </a:rPr>
              <a:t>kuni1%, </a:t>
            </a:r>
            <a:r>
              <a:rPr lang="et-EE" dirty="0" smtClean="0">
                <a:latin typeface="Times New Roman" panose="02020603050405020304" pitchFamily="18" charset="0"/>
                <a:cs typeface="Times New Roman" panose="02020603050405020304" pitchFamily="18" charset="0"/>
              </a:rPr>
              <a:t>2021 a. </a:t>
            </a:r>
            <a:r>
              <a:rPr lang="et-EE" b="1" dirty="0" smtClean="0">
                <a:latin typeface="Times New Roman" panose="02020603050405020304" pitchFamily="18" charset="0"/>
                <a:cs typeface="Times New Roman" panose="02020603050405020304" pitchFamily="18" charset="0"/>
              </a:rPr>
              <a:t>0,3-0,4%, </a:t>
            </a:r>
            <a:r>
              <a:rPr lang="et-EE" dirty="0" smtClean="0">
                <a:latin typeface="Times New Roman" panose="02020603050405020304" pitchFamily="18" charset="0"/>
                <a:cs typeface="Times New Roman" panose="02020603050405020304" pitchFamily="18" charset="0"/>
              </a:rPr>
              <a:t>maagaasil 7%;</a:t>
            </a:r>
          </a:p>
          <a:p>
            <a:r>
              <a:rPr lang="et-EE" dirty="0" smtClean="0">
                <a:latin typeface="Times New Roman" panose="02020603050405020304" pitchFamily="18" charset="0"/>
                <a:cs typeface="Times New Roman" panose="02020603050405020304" pitchFamily="18" charset="0"/>
              </a:rPr>
              <a:t>Võrgutasude alandamine 50% võrra </a:t>
            </a:r>
            <a:r>
              <a:rPr lang="et-EE" i="1" dirty="0" smtClean="0">
                <a:latin typeface="Times New Roman" panose="02020603050405020304" pitchFamily="18" charset="0"/>
                <a:cs typeface="Times New Roman" panose="02020603050405020304" pitchFamily="18" charset="0"/>
              </a:rPr>
              <a:t>(Riiklik regulatsioon-  Põhjendatud kuludel sh investeeringud võrgu arendusse, võrguettevõtjatel erinev)</a:t>
            </a:r>
          </a:p>
          <a:p>
            <a:r>
              <a:rPr lang="et-EE" dirty="0" smtClean="0">
                <a:latin typeface="Times New Roman" panose="02020603050405020304" pitchFamily="18" charset="0"/>
                <a:cs typeface="Times New Roman" panose="02020603050405020304" pitchFamily="18" charset="0"/>
              </a:rPr>
              <a:t>Vähekindlustatud leibkondadele kompenseerimine </a:t>
            </a:r>
            <a:r>
              <a:rPr lang="et-EE" i="1" dirty="0" smtClean="0">
                <a:latin typeface="Times New Roman" panose="02020603050405020304" pitchFamily="18" charset="0"/>
                <a:cs typeface="Times New Roman" panose="02020603050405020304" pitchFamily="18" charset="0"/>
              </a:rPr>
              <a:t>(üks mitmest meetmest)</a:t>
            </a:r>
          </a:p>
          <a:p>
            <a:pPr marL="0" indent="0">
              <a:buNone/>
            </a:pPr>
            <a:endParaRPr lang="et-EE" i="1" dirty="0" smtClean="0">
              <a:latin typeface="Times New Roman" panose="02020603050405020304" pitchFamily="18" charset="0"/>
              <a:cs typeface="Times New Roman" panose="02020603050405020304" pitchFamily="18" charset="0"/>
            </a:endParaRPr>
          </a:p>
          <a:p>
            <a:pPr marL="0" indent="0">
              <a:buNone/>
            </a:pPr>
            <a:r>
              <a:rPr lang="et-EE" dirty="0" smtClean="0">
                <a:latin typeface="Times New Roman" panose="02020603050405020304" pitchFamily="18" charset="0"/>
                <a:cs typeface="Times New Roman" panose="02020603050405020304" pitchFamily="18" charset="0"/>
              </a:rPr>
              <a:t>2. Käibemaksu langetamine</a:t>
            </a:r>
          </a:p>
          <a:p>
            <a:pPr marL="0" indent="0">
              <a:buNone/>
            </a:pPr>
            <a:r>
              <a:rPr lang="et-EE" dirty="0">
                <a:latin typeface="Times New Roman" panose="02020603050405020304" pitchFamily="18" charset="0"/>
                <a:cs typeface="Times New Roman" panose="02020603050405020304" pitchFamily="18" charset="0"/>
              </a:rPr>
              <a:t>L</a:t>
            </a:r>
            <a:r>
              <a:rPr lang="et-EE" dirty="0" smtClean="0">
                <a:latin typeface="Times New Roman" panose="02020603050405020304" pitchFamily="18" charset="0"/>
                <a:cs typeface="Times New Roman" panose="02020603050405020304" pitchFamily="18" charset="0"/>
              </a:rPr>
              <a:t>angetada </a:t>
            </a:r>
            <a:r>
              <a:rPr lang="et-EE" dirty="0">
                <a:latin typeface="Times New Roman" panose="02020603050405020304" pitchFamily="18" charset="0"/>
                <a:cs typeface="Times New Roman" panose="02020603050405020304" pitchFamily="18" charset="0"/>
              </a:rPr>
              <a:t>gaasi, elektri ja </a:t>
            </a:r>
            <a:r>
              <a:rPr lang="et-EE" dirty="0" smtClean="0">
                <a:latin typeface="Times New Roman" panose="02020603050405020304" pitchFamily="18" charset="0"/>
                <a:cs typeface="Times New Roman" panose="02020603050405020304" pitchFamily="18" charset="0"/>
              </a:rPr>
              <a:t>toasooja käibemaksu 20% 9-le                                </a:t>
            </a:r>
            <a:r>
              <a:rPr lang="et-EE" i="1" dirty="0" smtClean="0">
                <a:latin typeface="Times New Roman" panose="02020603050405020304" pitchFamily="18" charset="0"/>
                <a:cs typeface="Times New Roman" panose="02020603050405020304" pitchFamily="18" charset="0"/>
              </a:rPr>
              <a:t>allikas 1  planeeritust suurema (260-420 milj.)  km laekumine eelarvesse,                          allikas 2 </a:t>
            </a:r>
            <a:r>
              <a:rPr lang="et-EE" i="1" dirty="0">
                <a:latin typeface="Times New Roman" panose="02020603050405020304" pitchFamily="18" charset="0"/>
                <a:cs typeface="Times New Roman" panose="02020603050405020304" pitchFamily="18" charset="0"/>
              </a:rPr>
              <a:t>heitkaubanduse CO</a:t>
            </a:r>
            <a:r>
              <a:rPr lang="et-EE" sz="1800" i="1" dirty="0">
                <a:latin typeface="Times New Roman" panose="02020603050405020304" pitchFamily="18" charset="0"/>
                <a:cs typeface="Times New Roman" panose="02020603050405020304" pitchFamily="18" charset="0"/>
              </a:rPr>
              <a:t>2</a:t>
            </a:r>
            <a:r>
              <a:rPr lang="et-EE" i="1" dirty="0">
                <a:latin typeface="Times New Roman" panose="02020603050405020304" pitchFamily="18" charset="0"/>
                <a:cs typeface="Times New Roman" panose="02020603050405020304" pitchFamily="18" charset="0"/>
              </a:rPr>
              <a:t> kõrgest kvoodihinnast ja kvoodi ostumahu </a:t>
            </a:r>
            <a:r>
              <a:rPr lang="et-EE" i="1" dirty="0" smtClean="0">
                <a:latin typeface="Times New Roman" panose="02020603050405020304" pitchFamily="18" charset="0"/>
                <a:cs typeface="Times New Roman" panose="02020603050405020304" pitchFamily="18" charset="0"/>
              </a:rPr>
              <a:t>suurenemisest täiendav laekumine  riigieelarvesse va 120 milj. EUR</a:t>
            </a:r>
          </a:p>
          <a:p>
            <a:pPr marL="0" indent="0">
              <a:buNone/>
            </a:pPr>
            <a:r>
              <a:rPr lang="et-EE" sz="3000" b="1" u="sng" dirty="0" smtClean="0">
                <a:solidFill>
                  <a:srgbClr val="0070C0"/>
                </a:solidFill>
                <a:latin typeface="Times New Roman" panose="02020603050405020304" pitchFamily="18" charset="0"/>
                <a:cs typeface="Times New Roman" panose="02020603050405020304" pitchFamily="18" charset="0"/>
              </a:rPr>
              <a:t>Eesmärk: </a:t>
            </a:r>
            <a:r>
              <a:rPr lang="et-EE" sz="3000" b="1" dirty="0" smtClean="0">
                <a:solidFill>
                  <a:srgbClr val="0070C0"/>
                </a:solidFill>
                <a:latin typeface="Times New Roman" panose="02020603050405020304" pitchFamily="18" charset="0"/>
                <a:cs typeface="Times New Roman" panose="02020603050405020304" pitchFamily="18" charset="0"/>
              </a:rPr>
              <a:t>kodutarjatele elekter, gaas ja </a:t>
            </a:r>
            <a:r>
              <a:rPr lang="et-EE" sz="3000" b="1" dirty="0" err="1" smtClean="0">
                <a:solidFill>
                  <a:srgbClr val="0070C0"/>
                </a:solidFill>
                <a:latin typeface="Times New Roman" panose="02020603050405020304" pitchFamily="18" charset="0"/>
                <a:cs typeface="Times New Roman" panose="02020603050405020304" pitchFamily="18" charset="0"/>
              </a:rPr>
              <a:t>toasoe</a:t>
            </a:r>
            <a:r>
              <a:rPr lang="et-EE" sz="3000" b="1" dirty="0" smtClean="0">
                <a:solidFill>
                  <a:srgbClr val="0070C0"/>
                </a:solidFill>
                <a:latin typeface="Times New Roman" panose="02020603050405020304" pitchFamily="18" charset="0"/>
                <a:cs typeface="Times New Roman" panose="02020603050405020304" pitchFamily="18" charset="0"/>
              </a:rPr>
              <a:t> kättesaadavaks ja ettevõtte konkurentsivõime  </a:t>
            </a:r>
            <a:endParaRPr lang="et-EE" sz="30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3451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091" y="365125"/>
            <a:ext cx="11057709" cy="732155"/>
          </a:xfrm>
        </p:spPr>
        <p:txBody>
          <a:bodyPr>
            <a:normAutofit fontScale="90000"/>
          </a:bodyPr>
          <a:lstStyle/>
          <a:p>
            <a:r>
              <a:rPr lang="et-EE" sz="4000" b="1" i="1" dirty="0" smtClean="0">
                <a:solidFill>
                  <a:srgbClr val="0070C0"/>
                </a:solidFill>
                <a:latin typeface="Times New Roman" panose="02020603050405020304" pitchFamily="18" charset="0"/>
                <a:cs typeface="Times New Roman" panose="02020603050405020304" pitchFamily="18" charset="0"/>
              </a:rPr>
              <a:t> Pikaajalisemad meetmed </a:t>
            </a:r>
            <a:r>
              <a:rPr lang="et-EE" sz="3100" b="1" i="1" dirty="0" smtClean="0">
                <a:solidFill>
                  <a:srgbClr val="0070C0"/>
                </a:solidFill>
                <a:latin typeface="Times New Roman" panose="02020603050405020304" pitchFamily="18" charset="0"/>
                <a:cs typeface="Times New Roman" panose="02020603050405020304" pitchFamily="18" charset="0"/>
              </a:rPr>
              <a:t>koos </a:t>
            </a:r>
            <a:r>
              <a:rPr lang="et-EE" sz="3100" b="1" i="1" dirty="0">
                <a:solidFill>
                  <a:srgbClr val="0070C0"/>
                </a:solidFill>
                <a:latin typeface="Times New Roman" panose="02020603050405020304" pitchFamily="18" charset="0"/>
                <a:cs typeface="Times New Roman" panose="02020603050405020304" pitchFamily="18" charset="0"/>
              </a:rPr>
              <a:t>partneritega </a:t>
            </a:r>
            <a:r>
              <a:rPr lang="et-EE" sz="3100" b="1" i="1" dirty="0" smtClean="0">
                <a:solidFill>
                  <a:srgbClr val="0070C0"/>
                </a:solidFill>
                <a:latin typeface="Times New Roman" panose="02020603050405020304" pitchFamily="18" charset="0"/>
                <a:cs typeface="Times New Roman" panose="02020603050405020304" pitchFamily="18" charset="0"/>
              </a:rPr>
              <a:t>EL liikmesriikidest -põhjused</a:t>
            </a:r>
            <a:endParaRPr lang="et-EE" sz="2700" b="1" i="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96091" y="1097280"/>
            <a:ext cx="11895909" cy="5907202"/>
          </a:xfrm>
        </p:spPr>
        <p:txBody>
          <a:bodyPr>
            <a:normAutofit fontScale="92500"/>
          </a:bodyPr>
          <a:lstStyle/>
          <a:p>
            <a:pPr marL="514350" indent="-514350">
              <a:buAutoNum type="arabicPeriod"/>
            </a:pPr>
            <a:r>
              <a:rPr lang="et-EE" dirty="0" smtClean="0">
                <a:latin typeface="Times New Roman" panose="02020603050405020304" pitchFamily="18" charset="0"/>
                <a:cs typeface="Times New Roman" panose="02020603050405020304" pitchFamily="18" charset="0"/>
              </a:rPr>
              <a:t>Analüüsida </a:t>
            </a:r>
            <a:r>
              <a:rPr lang="et-EE" dirty="0">
                <a:latin typeface="Times New Roman" panose="02020603050405020304" pitchFamily="18" charset="0"/>
                <a:cs typeface="Times New Roman" panose="02020603050405020304" pitchFamily="18" charset="0"/>
              </a:rPr>
              <a:t>ja moderniseerida </a:t>
            </a:r>
            <a:r>
              <a:rPr lang="et-EE" b="1" dirty="0" smtClean="0">
                <a:latin typeface="Times New Roman" panose="02020603050405020304" pitchFamily="18" charset="0"/>
                <a:cs typeface="Times New Roman" panose="02020603050405020304" pitchFamily="18" charset="0"/>
              </a:rPr>
              <a:t>heitkaubanduse kauplemissüsteemi                             </a:t>
            </a:r>
            <a:r>
              <a:rPr lang="et-EE" dirty="0" smtClean="0">
                <a:latin typeface="Times New Roman" panose="02020603050405020304" pitchFamily="18" charset="0"/>
                <a:cs typeface="Times New Roman" panose="02020603050405020304" pitchFamily="18" charset="0"/>
              </a:rPr>
              <a:t>leida </a:t>
            </a:r>
            <a:r>
              <a:rPr lang="et-EE" dirty="0">
                <a:latin typeface="Times New Roman" panose="02020603050405020304" pitchFamily="18" charset="0"/>
                <a:cs typeface="Times New Roman" panose="02020603050405020304" pitchFamily="18" charset="0"/>
              </a:rPr>
              <a:t>võimalusi kauplemissüsteemi laiendamiseks </a:t>
            </a:r>
            <a:r>
              <a:rPr lang="et-EE" dirty="0" smtClean="0">
                <a:latin typeface="Times New Roman" panose="02020603050405020304" pitchFamily="18" charset="0"/>
                <a:cs typeface="Times New Roman" panose="02020603050405020304" pitchFamily="18" charset="0"/>
              </a:rPr>
              <a:t>ka väljaspool </a:t>
            </a:r>
            <a:r>
              <a:rPr lang="et-EE" dirty="0">
                <a:latin typeface="Times New Roman" panose="02020603050405020304" pitchFamily="18" charset="0"/>
                <a:cs typeface="Times New Roman" panose="02020603050405020304" pitchFamily="18" charset="0"/>
              </a:rPr>
              <a:t>Euroopat,                   </a:t>
            </a:r>
            <a:r>
              <a:rPr lang="et-EE" dirty="0" smtClean="0">
                <a:latin typeface="Times New Roman" panose="02020603050405020304" pitchFamily="18" charset="0"/>
                <a:cs typeface="Times New Roman" panose="02020603050405020304" pitchFamily="18" charset="0"/>
              </a:rPr>
              <a:t>                                                                                                            - piiritleda  </a:t>
            </a:r>
            <a:r>
              <a:rPr lang="et-EE" dirty="0">
                <a:latin typeface="Times New Roman" panose="02020603050405020304" pitchFamily="18" charset="0"/>
                <a:cs typeface="Times New Roman" panose="02020603050405020304" pitchFamily="18" charset="0"/>
              </a:rPr>
              <a:t>kauplemissüsteemis osalejad, vältida </a:t>
            </a:r>
            <a:r>
              <a:rPr lang="et-EE" dirty="0" smtClean="0">
                <a:latin typeface="Times New Roman" panose="02020603050405020304" pitchFamily="18" charset="0"/>
                <a:cs typeface="Times New Roman" panose="02020603050405020304" pitchFamily="18" charset="0"/>
              </a:rPr>
              <a:t>vahendajaid,                                    - taotleda </a:t>
            </a:r>
            <a:r>
              <a:rPr lang="et-EE" dirty="0">
                <a:latin typeface="Times New Roman" panose="02020603050405020304" pitchFamily="18" charset="0"/>
                <a:cs typeface="Times New Roman" panose="02020603050405020304" pitchFamily="18" charset="0"/>
              </a:rPr>
              <a:t>Euroopa Komisjonilt ajutiselt tasuta CO</a:t>
            </a:r>
            <a:r>
              <a:rPr lang="et-EE" baseline="-25000" dirty="0">
                <a:latin typeface="Times New Roman" panose="02020603050405020304" pitchFamily="18" charset="0"/>
                <a:cs typeface="Times New Roman" panose="02020603050405020304" pitchFamily="18" charset="0"/>
              </a:rPr>
              <a:t>2</a:t>
            </a:r>
            <a:r>
              <a:rPr lang="et-EE" dirty="0">
                <a:latin typeface="Times New Roman" panose="02020603050405020304" pitchFamily="18" charset="0"/>
                <a:cs typeface="Times New Roman" panose="02020603050405020304" pitchFamily="18" charset="0"/>
              </a:rPr>
              <a:t> lisakvooti; </a:t>
            </a:r>
            <a:endParaRPr lang="et-EE" dirty="0" smtClean="0">
              <a:latin typeface="Times New Roman" panose="02020603050405020304" pitchFamily="18" charset="0"/>
              <a:cs typeface="Times New Roman" panose="02020603050405020304" pitchFamily="18" charset="0"/>
            </a:endParaRPr>
          </a:p>
          <a:p>
            <a:pPr marL="514350" indent="-514350">
              <a:buAutoNum type="arabicPeriod"/>
            </a:pPr>
            <a:r>
              <a:rPr lang="et-EE" dirty="0">
                <a:latin typeface="Times New Roman" panose="02020603050405020304" pitchFamily="18" charset="0"/>
                <a:cs typeface="Times New Roman" panose="02020603050405020304" pitchFamily="18" charset="0"/>
              </a:rPr>
              <a:t>E</a:t>
            </a:r>
            <a:r>
              <a:rPr lang="et-EE" dirty="0" smtClean="0">
                <a:latin typeface="Times New Roman" panose="02020603050405020304" pitchFamily="18" charset="0"/>
                <a:cs typeface="Times New Roman" panose="02020603050405020304" pitchFamily="18" charset="0"/>
              </a:rPr>
              <a:t>nergiapoliitika kujundamisel                                                                                              -hinnata </a:t>
            </a:r>
            <a:r>
              <a:rPr lang="et-EE" dirty="0">
                <a:latin typeface="Times New Roman" panose="02020603050405020304" pitchFamily="18" charset="0"/>
                <a:cs typeface="Times New Roman" panose="02020603050405020304" pitchFamily="18" charset="0"/>
              </a:rPr>
              <a:t>meetmete </a:t>
            </a:r>
            <a:r>
              <a:rPr lang="et-EE" dirty="0" smtClean="0">
                <a:latin typeface="Times New Roman" panose="02020603050405020304" pitchFamily="18" charset="0"/>
                <a:cs typeface="Times New Roman" panose="02020603050405020304" pitchFamily="18" charset="0"/>
              </a:rPr>
              <a:t>ja </a:t>
            </a:r>
            <a:r>
              <a:rPr lang="et-EE" dirty="0">
                <a:latin typeface="Times New Roman" panose="02020603050405020304" pitchFamily="18" charset="0"/>
                <a:cs typeface="Times New Roman" panose="02020603050405020304" pitchFamily="18" charset="0"/>
              </a:rPr>
              <a:t>tehnoloogiate </a:t>
            </a:r>
            <a:r>
              <a:rPr lang="et-EE" dirty="0" smtClean="0">
                <a:latin typeface="Times New Roman" panose="02020603050405020304" pitchFamily="18" charset="0"/>
                <a:cs typeface="Times New Roman" panose="02020603050405020304" pitchFamily="18" charset="0"/>
              </a:rPr>
              <a:t>mõju terviklikku </a:t>
            </a:r>
            <a:r>
              <a:rPr lang="et-EE" dirty="0">
                <a:latin typeface="Times New Roman" panose="02020603050405020304" pitchFamily="18" charset="0"/>
                <a:cs typeface="Times New Roman" panose="02020603050405020304" pitchFamily="18" charset="0"/>
              </a:rPr>
              <a:t>elutsükli süsiniku jalajälge,                             </a:t>
            </a:r>
            <a:r>
              <a:rPr lang="et-EE" dirty="0" smtClean="0">
                <a:latin typeface="Times New Roman" panose="02020603050405020304" pitchFamily="18" charset="0"/>
                <a:cs typeface="Times New Roman" panose="02020603050405020304" pitchFamily="18" charset="0"/>
              </a:rPr>
              <a:t>                                                                                                        -võimalike </a:t>
            </a:r>
            <a:r>
              <a:rPr lang="et-EE" dirty="0">
                <a:latin typeface="Times New Roman" panose="02020603050405020304" pitchFamily="18" charset="0"/>
                <a:cs typeface="Times New Roman" panose="02020603050405020304" pitchFamily="18" charset="0"/>
              </a:rPr>
              <a:t>riskide maandamiseks kavandada võimalikult lai </a:t>
            </a:r>
            <a:r>
              <a:rPr lang="et-EE" dirty="0" smtClean="0">
                <a:latin typeface="Times New Roman" panose="02020603050405020304" pitchFamily="18" charset="0"/>
                <a:cs typeface="Times New Roman" panose="02020603050405020304" pitchFamily="18" charset="0"/>
              </a:rPr>
              <a:t>energiaportfell,             - riskide </a:t>
            </a:r>
            <a:r>
              <a:rPr lang="et-EE" dirty="0">
                <a:latin typeface="Times New Roman" panose="02020603050405020304" pitchFamily="18" charset="0"/>
                <a:cs typeface="Times New Roman" panose="02020603050405020304" pitchFamily="18" charset="0"/>
              </a:rPr>
              <a:t>maandamiseks fikseerida </a:t>
            </a:r>
            <a:r>
              <a:rPr lang="et-EE" dirty="0" smtClean="0">
                <a:latin typeface="Times New Roman" panose="02020603050405020304" pitchFamily="18" charset="0"/>
                <a:cs typeface="Times New Roman" panose="02020603050405020304" pitchFamily="18" charset="0"/>
              </a:rPr>
              <a:t>EL solidaarse </a:t>
            </a:r>
            <a:r>
              <a:rPr lang="et-EE" dirty="0">
                <a:latin typeface="Times New Roman" panose="02020603050405020304" pitchFamily="18" charset="0"/>
                <a:cs typeface="Times New Roman" panose="02020603050405020304" pitchFamily="18" charset="0"/>
              </a:rPr>
              <a:t>tegutsemise printsiibid</a:t>
            </a:r>
            <a:r>
              <a:rPr lang="et-EE" dirty="0" smtClean="0">
                <a:latin typeface="Times New Roman" panose="02020603050405020304" pitchFamily="18" charset="0"/>
                <a:cs typeface="Times New Roman" panose="02020603050405020304" pitchFamily="18" charset="0"/>
              </a:rPr>
              <a:t>.</a:t>
            </a:r>
          </a:p>
          <a:p>
            <a:pPr marL="514350" indent="-514350">
              <a:buAutoNum type="arabicPeriod"/>
            </a:pPr>
            <a:r>
              <a:rPr lang="et-EE" dirty="0" smtClean="0">
                <a:latin typeface="Times New Roman" panose="02020603050405020304" pitchFamily="18" charset="0"/>
                <a:cs typeface="Times New Roman" panose="02020603050405020304" pitchFamily="18" charset="0"/>
              </a:rPr>
              <a:t>Panustada tehnoloogiate arendusse                                                                                    - süsiniku püüdmine ja kasutamine,                                                                                      - salvestustehnoloogiate arendamine,                                                                              - tootmise jääk- ja </a:t>
            </a:r>
            <a:r>
              <a:rPr lang="et-EE" dirty="0" err="1" smtClean="0">
                <a:latin typeface="Times New Roman" panose="02020603050405020304" pitchFamily="18" charset="0"/>
                <a:cs typeface="Times New Roman" panose="02020603050405020304" pitchFamily="18" charset="0"/>
              </a:rPr>
              <a:t>kõrvalsaaduste</a:t>
            </a:r>
            <a:r>
              <a:rPr lang="et-EE" dirty="0" smtClean="0">
                <a:latin typeface="Times New Roman" panose="02020603050405020304" pitchFamily="18" charset="0"/>
                <a:cs typeface="Times New Roman" panose="02020603050405020304" pitchFamily="18" charset="0"/>
              </a:rPr>
              <a:t> ringmajandus,                                                                     - tarbimise juhtimine</a:t>
            </a:r>
          </a:p>
          <a:p>
            <a:pPr marL="514350" indent="-514350">
              <a:buFont typeface="Arial" panose="020B0604020202020204" pitchFamily="34" charset="0"/>
              <a:buAutoNum type="arabicPeriod"/>
            </a:pPr>
            <a:r>
              <a:rPr lang="et-EE" dirty="0" smtClean="0">
                <a:latin typeface="Times New Roman" panose="02020603050405020304" pitchFamily="18" charset="0"/>
                <a:cs typeface="Times New Roman" panose="02020603050405020304" pitchFamily="18" charset="0"/>
              </a:rPr>
              <a:t>Sotsiaalse kliimafondi (</a:t>
            </a:r>
            <a:r>
              <a:rPr lang="et-EE" dirty="0" err="1" smtClean="0">
                <a:latin typeface="Times New Roman" panose="02020603050405020304" pitchFamily="18" charset="0"/>
                <a:cs typeface="Times New Roman" panose="02020603050405020304" pitchFamily="18" charset="0"/>
              </a:rPr>
              <a:t>Fit</a:t>
            </a:r>
            <a:r>
              <a:rPr lang="et-EE" dirty="0" smtClean="0">
                <a:latin typeface="Times New Roman" panose="02020603050405020304" pitchFamily="18" charset="0"/>
                <a:cs typeface="Times New Roman" panose="02020603050405020304" pitchFamily="18" charset="0"/>
              </a:rPr>
              <a:t> </a:t>
            </a:r>
            <a:r>
              <a:rPr lang="et-EE" dirty="0" err="1" smtClean="0">
                <a:latin typeface="Times New Roman" panose="02020603050405020304" pitchFamily="18" charset="0"/>
                <a:cs typeface="Times New Roman" panose="02020603050405020304" pitchFamily="18" charset="0"/>
              </a:rPr>
              <a:t>For</a:t>
            </a:r>
            <a:r>
              <a:rPr lang="et-EE" dirty="0" smtClean="0">
                <a:latin typeface="Times New Roman" panose="02020603050405020304" pitchFamily="18" charset="0"/>
                <a:cs typeface="Times New Roman" panose="02020603050405020304" pitchFamily="18" charset="0"/>
              </a:rPr>
              <a:t> 55%“) loomine ja kasutamine. </a:t>
            </a:r>
            <a:r>
              <a:rPr lang="et-EE" dirty="0">
                <a:latin typeface="Times New Roman" panose="02020603050405020304" pitchFamily="18" charset="0"/>
                <a:cs typeface="Times New Roman" panose="02020603050405020304" pitchFamily="18" charset="0"/>
              </a:rPr>
              <a:t>Koos riigipoolse </a:t>
            </a:r>
            <a:r>
              <a:rPr lang="et-EE" dirty="0" err="1">
                <a:latin typeface="Times New Roman" panose="02020603050405020304" pitchFamily="18" charset="0"/>
                <a:cs typeface="Times New Roman" panose="02020603050405020304" pitchFamily="18" charset="0"/>
              </a:rPr>
              <a:t>kaasrahastusega</a:t>
            </a:r>
            <a:r>
              <a:rPr lang="et-EE" dirty="0">
                <a:latin typeface="Times New Roman" panose="02020603050405020304" pitchFamily="18" charset="0"/>
                <a:cs typeface="Times New Roman" panose="02020603050405020304" pitchFamily="18" charset="0"/>
              </a:rPr>
              <a:t> oleks fondi kaudu kasutatav toetuse maht kokku ca 414 miljonit </a:t>
            </a:r>
          </a:p>
          <a:p>
            <a:endParaRPr lang="et-EE" dirty="0"/>
          </a:p>
        </p:txBody>
      </p:sp>
    </p:spTree>
    <p:extLst>
      <p:ext uri="{BB962C8B-B14F-4D97-AF65-F5344CB8AC3E}">
        <p14:creationId xmlns:p14="http://schemas.microsoft.com/office/powerpoint/2010/main" val="35489479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36361"/>
          </a:xfrm>
        </p:spPr>
        <p:txBody>
          <a:bodyPr>
            <a:normAutofit fontScale="90000"/>
          </a:bodyPr>
          <a:lstStyle/>
          <a:p>
            <a:r>
              <a:rPr lang="et-EE" sz="4000" b="1" i="1" dirty="0" smtClean="0">
                <a:solidFill>
                  <a:srgbClr val="0070C0"/>
                </a:solidFill>
                <a:latin typeface="Times New Roman" panose="02020603050405020304" pitchFamily="18" charset="0"/>
                <a:cs typeface="Times New Roman" panose="02020603050405020304" pitchFamily="18" charset="0"/>
              </a:rPr>
              <a:t>Mõttekohad</a:t>
            </a:r>
            <a:endParaRPr lang="et-EE" sz="4000" b="1" i="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13509" y="1123406"/>
            <a:ext cx="11040291" cy="5053557"/>
          </a:xfrm>
        </p:spPr>
        <p:txBody>
          <a:bodyPr/>
          <a:lstStyle/>
          <a:p>
            <a:r>
              <a:rPr lang="et-EE" sz="3200" dirty="0" smtClean="0">
                <a:latin typeface="Times New Roman" panose="02020603050405020304" pitchFamily="18" charset="0"/>
                <a:cs typeface="Times New Roman" panose="02020603050405020304" pitchFamily="18" charset="0"/>
              </a:rPr>
              <a:t>Varustuskindlus:</a:t>
            </a:r>
          </a:p>
          <a:p>
            <a:pPr marL="0" indent="0">
              <a:buNone/>
            </a:pPr>
            <a:r>
              <a:rPr lang="et-EE" sz="3200" dirty="0" smtClean="0">
                <a:latin typeface="Times New Roman" panose="02020603050405020304" pitchFamily="18" charset="0"/>
                <a:cs typeface="Times New Roman" panose="02020603050405020304" pitchFamily="18" charset="0"/>
              </a:rPr>
              <a:t>EL suund- varustuskindlus </a:t>
            </a:r>
            <a:r>
              <a:rPr lang="et-EE" sz="3200" dirty="0">
                <a:latin typeface="Times New Roman" panose="02020603050405020304" pitchFamily="18" charset="0"/>
                <a:cs typeface="Times New Roman" panose="02020603050405020304" pitchFamily="18" charset="0"/>
              </a:rPr>
              <a:t>tuleb saavutada vaba konkurentsi tingimustes </a:t>
            </a:r>
            <a:r>
              <a:rPr lang="et-EE" sz="3200" dirty="0" smtClean="0">
                <a:latin typeface="Times New Roman" panose="02020603050405020304" pitchFamily="18" charset="0"/>
                <a:cs typeface="Times New Roman" panose="02020603050405020304" pitchFamily="18" charset="0"/>
              </a:rPr>
              <a:t>  -riikidele </a:t>
            </a:r>
            <a:r>
              <a:rPr lang="et-EE" sz="3200" dirty="0">
                <a:latin typeface="Times New Roman" panose="02020603050405020304" pitchFamily="18" charset="0"/>
                <a:cs typeface="Times New Roman" panose="02020603050405020304" pitchFamily="18" charset="0"/>
              </a:rPr>
              <a:t>varustuskindluse </a:t>
            </a:r>
            <a:r>
              <a:rPr lang="et-EE" sz="3200" dirty="0" smtClean="0">
                <a:latin typeface="Times New Roman" panose="02020603050405020304" pitchFamily="18" charset="0"/>
                <a:cs typeface="Times New Roman" panose="02020603050405020304" pitchFamily="18" charset="0"/>
              </a:rPr>
              <a:t>norm.</a:t>
            </a:r>
            <a:r>
              <a:rPr lang="et-EE" sz="3200" dirty="0">
                <a:latin typeface="Times New Roman" panose="02020603050405020304" pitchFamily="18" charset="0"/>
                <a:cs typeface="Times New Roman" panose="02020603050405020304" pitchFamily="18" charset="0"/>
              </a:rPr>
              <a:t> </a:t>
            </a:r>
            <a:r>
              <a:rPr lang="et-EE" sz="3200" dirty="0" smtClean="0">
                <a:latin typeface="Times New Roman" panose="02020603050405020304" pitchFamily="18" charset="0"/>
                <a:cs typeface="Times New Roman" panose="02020603050405020304" pitchFamily="18" charset="0"/>
              </a:rPr>
              <a:t>Riigi võimsusmehhanismi loomiseks on vaja  Euroopa Komisjoni luba. Loa andmisel ENTSO-E hindab riigi </a:t>
            </a:r>
            <a:r>
              <a:rPr lang="et-EE" sz="3200" dirty="0">
                <a:latin typeface="Times New Roman" panose="02020603050405020304" pitchFamily="18" charset="0"/>
                <a:cs typeface="Times New Roman" panose="02020603050405020304" pitchFamily="18" charset="0"/>
              </a:rPr>
              <a:t>varustuskindlust eeskätt silmas pidades iga-aastase üle-</a:t>
            </a:r>
            <a:r>
              <a:rPr lang="et-EE" sz="3200" dirty="0" err="1">
                <a:latin typeface="Times New Roman" panose="02020603050405020304" pitchFamily="18" charset="0"/>
                <a:cs typeface="Times New Roman" panose="02020603050405020304" pitchFamily="18" charset="0"/>
              </a:rPr>
              <a:t>euroopalise</a:t>
            </a:r>
            <a:r>
              <a:rPr lang="et-EE" sz="3200" dirty="0">
                <a:latin typeface="Times New Roman" panose="02020603050405020304" pitchFamily="18" charset="0"/>
                <a:cs typeface="Times New Roman" panose="02020603050405020304" pitchFamily="18" charset="0"/>
              </a:rPr>
              <a:t> ressursipiisavuse analüüsi tulemusi ja selle vastavust riiklikule varustuskindluse </a:t>
            </a:r>
            <a:r>
              <a:rPr lang="et-EE" sz="3200" dirty="0" smtClean="0">
                <a:latin typeface="Times New Roman" panose="02020603050405020304" pitchFamily="18" charset="0"/>
                <a:cs typeface="Times New Roman" panose="02020603050405020304" pitchFamily="18" charset="0"/>
              </a:rPr>
              <a:t>normile.                                                                            Ülekandevõimsused </a:t>
            </a:r>
            <a:r>
              <a:rPr lang="et-EE" sz="3200" dirty="0">
                <a:latin typeface="Times New Roman" panose="02020603050405020304" pitchFamily="18" charset="0"/>
                <a:cs typeface="Times New Roman" panose="02020603050405020304" pitchFamily="18" charset="0"/>
              </a:rPr>
              <a:t>suudavad katta tootmisvõimsuste puudujäägi, seega on Eesti elektrisüsteemi varustuskindlus importvõimekust arvestades kaetud kuni 2030. aastani</a:t>
            </a:r>
            <a:r>
              <a:rPr lang="et-EE" sz="3200" dirty="0" smtClean="0">
                <a:latin typeface="Times New Roman" panose="02020603050405020304" pitchFamily="18" charset="0"/>
                <a:cs typeface="Times New Roman" panose="02020603050405020304" pitchFamily="18" charset="0"/>
              </a:rPr>
              <a:t> </a:t>
            </a:r>
            <a:endParaRPr lang="et-E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2009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t-EE"/>
          </a:p>
        </p:txBody>
      </p:sp>
      <p:sp>
        <p:nvSpPr>
          <p:cNvPr id="3" name="Content Placeholder 2"/>
          <p:cNvSpPr>
            <a:spLocks noGrp="1"/>
          </p:cNvSpPr>
          <p:nvPr>
            <p:ph idx="1"/>
          </p:nvPr>
        </p:nvSpPr>
        <p:spPr/>
        <p:txBody>
          <a:bodyPr/>
          <a:lstStyle/>
          <a:p>
            <a:pPr marL="0" indent="0">
              <a:buNone/>
            </a:pPr>
            <a:r>
              <a:rPr lang="et-EE" sz="4000" b="1" dirty="0" smtClean="0">
                <a:solidFill>
                  <a:srgbClr val="0070C0"/>
                </a:solidFill>
                <a:latin typeface="Times New Roman" panose="02020603050405020304" pitchFamily="18" charset="0"/>
                <a:cs typeface="Times New Roman" panose="02020603050405020304" pitchFamily="18" charset="0"/>
              </a:rPr>
              <a:t>    Poliitika            T&amp;I A&amp;E             strateegia    </a:t>
            </a:r>
          </a:p>
          <a:p>
            <a:pPr marL="0" indent="0" algn="ctr">
              <a:buNone/>
            </a:pPr>
            <a:endParaRPr lang="et-EE" sz="4000" b="1" dirty="0" smtClean="0">
              <a:solidFill>
                <a:srgbClr val="0070C0"/>
              </a:solidFill>
              <a:latin typeface="Times New Roman" panose="02020603050405020304" pitchFamily="18" charset="0"/>
              <a:cs typeface="Times New Roman" panose="02020603050405020304" pitchFamily="18" charset="0"/>
            </a:endParaRPr>
          </a:p>
          <a:p>
            <a:pPr marL="0" indent="0" algn="ctr">
              <a:buNone/>
            </a:pPr>
            <a:r>
              <a:rPr lang="et-EE" sz="4000" b="1" dirty="0" smtClean="0">
                <a:solidFill>
                  <a:srgbClr val="0070C0"/>
                </a:solidFill>
                <a:latin typeface="Times New Roman" panose="02020603050405020304" pitchFamily="18" charset="0"/>
                <a:cs typeface="Times New Roman" panose="02020603050405020304" pitchFamily="18" charset="0"/>
              </a:rPr>
              <a:t>Suur tänu Teie aja eest!</a:t>
            </a:r>
          </a:p>
          <a:p>
            <a:endParaRPr lang="et-EE" dirty="0"/>
          </a:p>
        </p:txBody>
      </p:sp>
      <p:sp>
        <p:nvSpPr>
          <p:cNvPr id="4" name="Right Arrow 3"/>
          <p:cNvSpPr/>
          <p:nvPr/>
        </p:nvSpPr>
        <p:spPr>
          <a:xfrm>
            <a:off x="3825753" y="1950347"/>
            <a:ext cx="638355"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t-EE" dirty="0" smtClean="0"/>
              <a:t> </a:t>
            </a:r>
            <a:endParaRPr lang="et-EE" dirty="0"/>
          </a:p>
        </p:txBody>
      </p:sp>
      <p:sp>
        <p:nvSpPr>
          <p:cNvPr id="5" name="Right Arrow 4"/>
          <p:cNvSpPr/>
          <p:nvPr/>
        </p:nvSpPr>
        <p:spPr>
          <a:xfrm>
            <a:off x="7410061" y="194094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t-EE"/>
          </a:p>
        </p:txBody>
      </p:sp>
    </p:spTree>
    <p:extLst>
      <p:ext uri="{BB962C8B-B14F-4D97-AF65-F5344CB8AC3E}">
        <p14:creationId xmlns:p14="http://schemas.microsoft.com/office/powerpoint/2010/main" val="15619546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529</TotalTime>
  <Words>1336</Words>
  <Application>Microsoft Office PowerPoint</Application>
  <PresentationFormat>Laiekraan</PresentationFormat>
  <Paragraphs>230</Paragraphs>
  <Slides>25</Slides>
  <Notes>0</Notes>
  <HiddenSlides>0</HiddenSlides>
  <MMClips>0</MMClips>
  <ScaleCrop>false</ScaleCrop>
  <HeadingPairs>
    <vt:vector size="6" baseType="variant">
      <vt:variant>
        <vt:lpstr>Kasutatud fondid</vt:lpstr>
      </vt:variant>
      <vt:variant>
        <vt:i4>4</vt:i4>
      </vt:variant>
      <vt:variant>
        <vt:lpstr>Kujundus</vt:lpstr>
      </vt:variant>
      <vt:variant>
        <vt:i4>1</vt:i4>
      </vt:variant>
      <vt:variant>
        <vt:lpstr>Slaidipealkirjad</vt:lpstr>
      </vt:variant>
      <vt:variant>
        <vt:i4>25</vt:i4>
      </vt:variant>
    </vt:vector>
  </HeadingPairs>
  <TitlesOfParts>
    <vt:vector size="30" baseType="lpstr">
      <vt:lpstr>Arial</vt:lpstr>
      <vt:lpstr>Calibri</vt:lpstr>
      <vt:lpstr>Calibri Light</vt:lpstr>
      <vt:lpstr>Times New Roman</vt:lpstr>
      <vt:lpstr>Office Theme</vt:lpstr>
      <vt:lpstr>Energiapoliitika Energiamajandus Miks?   Kas?    Kuidas? … </vt:lpstr>
      <vt:lpstr>Taust (IEA) hinnangul kasvas maailma primaarenergia tarve aastatel 1990-2018 keskmiselt 2,1 % aastas, fossiilkütuste osatähtsus 2020. aastal oli 83,8% </vt:lpstr>
      <vt:lpstr>Fossiilkütuste osatähtsus elektritootmisel oli 2020. aastal 61% (sh. esikohal kivisüsi 33,8 %, järgnevad maagaas 22,8 % ja õli vaid 4,4 %). Mittefossiilsetest kütustest (39%) on suurima osakaaluga  16,8% hüdro-, järgnevad tuuma- 10,1 %, tuuleenergia 6,1 %, päikeseelektrijaamad 3,3 % ja muud biokütused 2,7% .  </vt:lpstr>
      <vt:lpstr>Balti mere  riikide elektri tootmise  struktuur </vt:lpstr>
      <vt:lpstr> Meil täna Eestis 2020. aasta elektri kogutoodangust moodustad taastuvelekter 50,6%, millest üle poole (55%) saadi biokütuste ja jäätmete põletamisel, tuulest 39,4 %, päikesest 5,6%. Riigisisest tarbimisest moodustas taastuvelekter 28%, mis koosnes 15,4% biomassi, 10,8% tuule- ja 1,6% päikeseenergiast. </vt:lpstr>
      <vt:lpstr>Kasvuhoonegaaside vähendamine  2020. aasta tulemus - 64,7 %</vt:lpstr>
      <vt:lpstr>Elektri ja gaasi hinnad (EUR/MWh)</vt:lpstr>
      <vt:lpstr>Elektri lõpptarbija hinnavõrdlus sept. 2020/2021</vt:lpstr>
      <vt:lpstr>Hinnatõusu põhjused</vt:lpstr>
      <vt:lpstr>Tasakaal energeetikas –WEC Trilemma (Eesti seis) 1. Tasakaalu rikkumine 2. Käsimajanduslike otsustega turu juhtimine</vt:lpstr>
      <vt:lpstr>Tuuleenergia toodang 2021</vt:lpstr>
      <vt:lpstr>Elektrituru hinnapiirkonnad</vt:lpstr>
      <vt:lpstr>Taastuvate energiaallikate toetused</vt:lpstr>
      <vt:lpstr>PowerPointi esitlus</vt:lpstr>
      <vt:lpstr>Globaalsed probleemid</vt:lpstr>
      <vt:lpstr>Tulevik</vt:lpstr>
      <vt:lpstr>4 D väljakutse Sünkroonala  vahetus Desünkroniseerimine Dekarboniseerimine Detsentraliseerimine Digitaliseerimine</vt:lpstr>
      <vt:lpstr>Desünkroni seerimine</vt:lpstr>
      <vt:lpstr>PowerPointi esitlus</vt:lpstr>
      <vt:lpstr>Soovitused gaasi- ja elektrihinna leevendamiseks (siseriiklik)</vt:lpstr>
      <vt:lpstr>(2)</vt:lpstr>
      <vt:lpstr>Pakutud ettepanekud</vt:lpstr>
      <vt:lpstr> Pikaajalisemad meetmed koos partneritega EL liikmesriikidest -põhjused</vt:lpstr>
      <vt:lpstr>Mõttekohad</vt:lpstr>
      <vt:lpstr>PowerPointi esitlus</vt:lpstr>
    </vt:vector>
  </TitlesOfParts>
  <Company>Tallinn University of Technology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Energiapoliitika Energiamajandus Miks?   Kas?    Kuidas? …</dc:title>
  <dc:creator>Arvi Hamburg</dc:creator>
  <cp:lastModifiedBy>Lembit Berkis</cp:lastModifiedBy>
  <cp:revision>56</cp:revision>
  <dcterms:created xsi:type="dcterms:W3CDTF">2021-10-12T17:09:49Z</dcterms:created>
  <dcterms:modified xsi:type="dcterms:W3CDTF">2021-10-22T08:28:00Z</dcterms:modified>
</cp:coreProperties>
</file>